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0" r:id="rId4"/>
  </p:sldMasterIdLst>
  <p:notesMasterIdLst>
    <p:notesMasterId r:id="rId23"/>
  </p:notesMasterIdLst>
  <p:handoutMasterIdLst>
    <p:handoutMasterId r:id="rId24"/>
  </p:handoutMasterIdLst>
  <p:sldIdLst>
    <p:sldId id="325" r:id="rId5"/>
    <p:sldId id="326" r:id="rId6"/>
    <p:sldId id="353" r:id="rId7"/>
    <p:sldId id="373" r:id="rId8"/>
    <p:sldId id="354" r:id="rId9"/>
    <p:sldId id="370" r:id="rId10"/>
    <p:sldId id="358" r:id="rId11"/>
    <p:sldId id="357" r:id="rId12"/>
    <p:sldId id="362" r:id="rId13"/>
    <p:sldId id="363" r:id="rId14"/>
    <p:sldId id="328" r:id="rId15"/>
    <p:sldId id="346" r:id="rId16"/>
    <p:sldId id="364" r:id="rId17"/>
    <p:sldId id="369" r:id="rId18"/>
    <p:sldId id="348" r:id="rId19"/>
    <p:sldId id="350" r:id="rId20"/>
    <p:sldId id="372" r:id="rId21"/>
    <p:sldId id="3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816" userDrawn="1">
          <p15:clr>
            <a:srgbClr val="A4A3A4"/>
          </p15:clr>
        </p15:guide>
        <p15:guide id="2" orient="horz" pos="3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D47"/>
    <a:srgbClr val="FF8427"/>
    <a:srgbClr val="0033CC"/>
    <a:srgbClr val="0000FF"/>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p:restoredTop sz="94719"/>
  </p:normalViewPr>
  <p:slideViewPr>
    <p:cSldViewPr snapToGrid="0">
      <p:cViewPr varScale="1">
        <p:scale>
          <a:sx n="138" d="100"/>
          <a:sy n="138" d="100"/>
        </p:scale>
        <p:origin x="176" y="472"/>
      </p:cViewPr>
      <p:guideLst>
        <p:guide pos="816"/>
        <p:guide orient="horz" pos="3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200A82-9AE4-4A9F-82F8-7736F1961E12}" type="doc">
      <dgm:prSet loTypeId="urn:microsoft.com/office/officeart/2005/8/layout/pyramid2" loCatId="pyramid" qsTypeId="urn:microsoft.com/office/officeart/2005/8/quickstyle/simple1" qsCatId="simple" csTypeId="urn:microsoft.com/office/officeart/2005/8/colors/accent1_2" csCatId="accent1" phldr="1"/>
      <dgm:spPr/>
    </dgm:pt>
    <dgm:pt modelId="{808E1365-78E8-4C8E-8FF1-3C960A66AB2A}">
      <dgm:prSet phldrT="[Text]" phldr="0"/>
      <dgm:spPr/>
      <dgm:t>
        <a:bodyPr/>
        <a:lstStyle/>
        <a:p>
          <a:pPr rtl="0"/>
          <a:r>
            <a:rPr lang="en-US" b="1">
              <a:latin typeface="Calibri Light" panose="020F0302020204030204"/>
            </a:rPr>
            <a:t>Food Banks Canada </a:t>
          </a:r>
          <a:r>
            <a:rPr lang="en-US">
              <a:latin typeface="Calibri Light" panose="020F0302020204030204"/>
            </a:rPr>
            <a:t>(national association)</a:t>
          </a:r>
          <a:endParaRPr lang="en-US"/>
        </a:p>
      </dgm:t>
    </dgm:pt>
    <dgm:pt modelId="{AB15B184-C893-4199-B6FB-C5F58C3F59DB}" type="parTrans" cxnId="{37585E77-4A43-4E15-BE27-019869BDB11B}">
      <dgm:prSet/>
      <dgm:spPr/>
    </dgm:pt>
    <dgm:pt modelId="{23EE0D5F-E55F-488C-8C33-F01A6CEC9E71}" type="sibTrans" cxnId="{37585E77-4A43-4E15-BE27-019869BDB11B}">
      <dgm:prSet/>
      <dgm:spPr/>
    </dgm:pt>
    <dgm:pt modelId="{545EB390-B083-42D7-944C-B382A80D574A}">
      <dgm:prSet phldrT="[Text]" phldr="0"/>
      <dgm:spPr/>
      <dgm:t>
        <a:bodyPr/>
        <a:lstStyle/>
        <a:p>
          <a:pPr rtl="0"/>
          <a:r>
            <a:rPr lang="en-US" b="1">
              <a:latin typeface="Calibri Light" panose="020F0302020204030204"/>
            </a:rPr>
            <a:t>Feed Ontario</a:t>
          </a:r>
          <a:r>
            <a:rPr lang="en-US">
              <a:latin typeface="Calibri Light" panose="020F0302020204030204"/>
            </a:rPr>
            <a:t> (provincial association)</a:t>
          </a:r>
          <a:endParaRPr lang="en-US"/>
        </a:p>
      </dgm:t>
    </dgm:pt>
    <dgm:pt modelId="{FF0C4328-0BA3-47EE-ABCC-33661E56D20D}" type="parTrans" cxnId="{BAE189EC-5B8B-43AD-9018-62993A454522}">
      <dgm:prSet/>
      <dgm:spPr/>
    </dgm:pt>
    <dgm:pt modelId="{7A383FA4-EDCE-4102-BF21-95D6A41EBAA1}" type="sibTrans" cxnId="{BAE189EC-5B8B-43AD-9018-62993A454522}">
      <dgm:prSet/>
      <dgm:spPr/>
    </dgm:pt>
    <dgm:pt modelId="{CADCA375-C116-4690-A696-43856458A836}">
      <dgm:prSet phldrT="[Text]" phldr="0"/>
      <dgm:spPr/>
      <dgm:t>
        <a:bodyPr/>
        <a:lstStyle/>
        <a:p>
          <a:pPr rtl="0"/>
          <a:r>
            <a:rPr lang="en-US" b="1">
              <a:solidFill>
                <a:schemeClr val="accent1"/>
              </a:solidFill>
              <a:latin typeface="Calibri Light" panose="020F0302020204030204"/>
            </a:rPr>
            <a:t>Feed the Need in Durham (regional food hub)</a:t>
          </a:r>
          <a:endParaRPr lang="en-US" b="1">
            <a:solidFill>
              <a:schemeClr val="accent1"/>
            </a:solidFill>
          </a:endParaRPr>
        </a:p>
      </dgm:t>
    </dgm:pt>
    <dgm:pt modelId="{41B44DD8-CE83-419C-890E-4A83074E83C4}" type="parTrans" cxnId="{6D104D95-7480-4AA9-A9E0-CA8F173E0205}">
      <dgm:prSet/>
      <dgm:spPr/>
    </dgm:pt>
    <dgm:pt modelId="{B6209375-B9D0-4283-9110-AD9B683A22E0}" type="sibTrans" cxnId="{6D104D95-7480-4AA9-A9E0-CA8F173E0205}">
      <dgm:prSet/>
      <dgm:spPr/>
    </dgm:pt>
    <dgm:pt modelId="{AB87B4FA-1425-4DC0-943C-B393F67D4B46}">
      <dgm:prSet phldr="0"/>
      <dgm:spPr/>
      <dgm:t>
        <a:bodyPr/>
        <a:lstStyle/>
        <a:p>
          <a:pPr rtl="0"/>
          <a:r>
            <a:rPr lang="en-US">
              <a:latin typeface="Calibri Light" panose="020F0302020204030204"/>
            </a:rPr>
            <a:t>Community food programs</a:t>
          </a:r>
        </a:p>
      </dgm:t>
    </dgm:pt>
    <dgm:pt modelId="{6AC8A61B-E65B-4BC5-8D00-90E115A7C694}" type="parTrans" cxnId="{0FC25DEA-F78A-4C08-96BE-3308FE0B5CB7}">
      <dgm:prSet/>
      <dgm:spPr/>
    </dgm:pt>
    <dgm:pt modelId="{0C8748CC-9198-4521-9CE6-1DAEEB897468}" type="sibTrans" cxnId="{0FC25DEA-F78A-4C08-96BE-3308FE0B5CB7}">
      <dgm:prSet/>
      <dgm:spPr/>
    </dgm:pt>
    <dgm:pt modelId="{F48DB44C-B106-45F0-B1E3-CDC53A0DE8A4}" type="pres">
      <dgm:prSet presAssocID="{00200A82-9AE4-4A9F-82F8-7736F1961E12}" presName="compositeShape" presStyleCnt="0">
        <dgm:presLayoutVars>
          <dgm:dir/>
          <dgm:resizeHandles/>
        </dgm:presLayoutVars>
      </dgm:prSet>
      <dgm:spPr/>
    </dgm:pt>
    <dgm:pt modelId="{A865BEDF-DE05-4173-9F61-2EC34AD1B806}" type="pres">
      <dgm:prSet presAssocID="{00200A82-9AE4-4A9F-82F8-7736F1961E12}" presName="pyramid" presStyleLbl="node1" presStyleIdx="0" presStyleCnt="1"/>
      <dgm:spPr/>
    </dgm:pt>
    <dgm:pt modelId="{3EF961FB-A54C-4866-9F83-37CE75A1733D}" type="pres">
      <dgm:prSet presAssocID="{00200A82-9AE4-4A9F-82F8-7736F1961E12}" presName="theList" presStyleCnt="0"/>
      <dgm:spPr/>
    </dgm:pt>
    <dgm:pt modelId="{5D35DA8B-9F46-41ED-90AF-EBAD075C3ADA}" type="pres">
      <dgm:prSet presAssocID="{808E1365-78E8-4C8E-8FF1-3C960A66AB2A}" presName="aNode" presStyleLbl="fgAcc1" presStyleIdx="0" presStyleCnt="4">
        <dgm:presLayoutVars>
          <dgm:bulletEnabled val="1"/>
        </dgm:presLayoutVars>
      </dgm:prSet>
      <dgm:spPr/>
    </dgm:pt>
    <dgm:pt modelId="{C6C21E31-9BE9-49D8-854A-CF991D4651A9}" type="pres">
      <dgm:prSet presAssocID="{808E1365-78E8-4C8E-8FF1-3C960A66AB2A}" presName="aSpace" presStyleCnt="0"/>
      <dgm:spPr/>
    </dgm:pt>
    <dgm:pt modelId="{68C0B254-BAF7-47D4-B6A8-FD334D6FC141}" type="pres">
      <dgm:prSet presAssocID="{545EB390-B083-42D7-944C-B382A80D574A}" presName="aNode" presStyleLbl="fgAcc1" presStyleIdx="1" presStyleCnt="4">
        <dgm:presLayoutVars>
          <dgm:bulletEnabled val="1"/>
        </dgm:presLayoutVars>
      </dgm:prSet>
      <dgm:spPr/>
    </dgm:pt>
    <dgm:pt modelId="{F05F99C7-924D-4DA3-ADEE-D4EF7CBC2DE2}" type="pres">
      <dgm:prSet presAssocID="{545EB390-B083-42D7-944C-B382A80D574A}" presName="aSpace" presStyleCnt="0"/>
      <dgm:spPr/>
    </dgm:pt>
    <dgm:pt modelId="{EEDEEA0C-6609-4E4F-806D-B6259042E0A1}" type="pres">
      <dgm:prSet presAssocID="{CADCA375-C116-4690-A696-43856458A836}" presName="aNode" presStyleLbl="fgAcc1" presStyleIdx="2" presStyleCnt="4">
        <dgm:presLayoutVars>
          <dgm:bulletEnabled val="1"/>
        </dgm:presLayoutVars>
      </dgm:prSet>
      <dgm:spPr/>
    </dgm:pt>
    <dgm:pt modelId="{9B3000C2-946D-4847-B70C-19785E23F3F6}" type="pres">
      <dgm:prSet presAssocID="{CADCA375-C116-4690-A696-43856458A836}" presName="aSpace" presStyleCnt="0"/>
      <dgm:spPr/>
    </dgm:pt>
    <dgm:pt modelId="{502AE12C-5DDB-4277-9B4D-A60BA52D52AC}" type="pres">
      <dgm:prSet presAssocID="{AB87B4FA-1425-4DC0-943C-B393F67D4B46}" presName="aNode" presStyleLbl="fgAcc1" presStyleIdx="3" presStyleCnt="4">
        <dgm:presLayoutVars>
          <dgm:bulletEnabled val="1"/>
        </dgm:presLayoutVars>
      </dgm:prSet>
      <dgm:spPr/>
    </dgm:pt>
    <dgm:pt modelId="{C67E2911-E085-4060-A705-4B2627403397}" type="pres">
      <dgm:prSet presAssocID="{AB87B4FA-1425-4DC0-943C-B393F67D4B46}" presName="aSpace" presStyleCnt="0"/>
      <dgm:spPr/>
    </dgm:pt>
  </dgm:ptLst>
  <dgm:cxnLst>
    <dgm:cxn modelId="{2446BD2C-F044-448F-B59B-9121836DA060}" type="presOf" srcId="{CADCA375-C116-4690-A696-43856458A836}" destId="{EEDEEA0C-6609-4E4F-806D-B6259042E0A1}" srcOrd="0" destOrd="0" presId="urn:microsoft.com/office/officeart/2005/8/layout/pyramid2"/>
    <dgm:cxn modelId="{05808D2E-B5F8-49A4-AFD7-03F316F63711}" type="presOf" srcId="{AB87B4FA-1425-4DC0-943C-B393F67D4B46}" destId="{502AE12C-5DDB-4277-9B4D-A60BA52D52AC}" srcOrd="0" destOrd="0" presId="urn:microsoft.com/office/officeart/2005/8/layout/pyramid2"/>
    <dgm:cxn modelId="{37585E77-4A43-4E15-BE27-019869BDB11B}" srcId="{00200A82-9AE4-4A9F-82F8-7736F1961E12}" destId="{808E1365-78E8-4C8E-8FF1-3C960A66AB2A}" srcOrd="0" destOrd="0" parTransId="{AB15B184-C893-4199-B6FB-C5F58C3F59DB}" sibTransId="{23EE0D5F-E55F-488C-8C33-F01A6CEC9E71}"/>
    <dgm:cxn modelId="{C356118A-0E3A-4D26-B95A-5F3CC55E8087}" type="presOf" srcId="{545EB390-B083-42D7-944C-B382A80D574A}" destId="{68C0B254-BAF7-47D4-B6A8-FD334D6FC141}" srcOrd="0" destOrd="0" presId="urn:microsoft.com/office/officeart/2005/8/layout/pyramid2"/>
    <dgm:cxn modelId="{6D104D95-7480-4AA9-A9E0-CA8F173E0205}" srcId="{00200A82-9AE4-4A9F-82F8-7736F1961E12}" destId="{CADCA375-C116-4690-A696-43856458A836}" srcOrd="2" destOrd="0" parTransId="{41B44DD8-CE83-419C-890E-4A83074E83C4}" sibTransId="{B6209375-B9D0-4283-9110-AD9B683A22E0}"/>
    <dgm:cxn modelId="{8134A2CE-C85A-4579-AE75-290783D57D5F}" type="presOf" srcId="{00200A82-9AE4-4A9F-82F8-7736F1961E12}" destId="{F48DB44C-B106-45F0-B1E3-CDC53A0DE8A4}" srcOrd="0" destOrd="0" presId="urn:microsoft.com/office/officeart/2005/8/layout/pyramid2"/>
    <dgm:cxn modelId="{0FC25DEA-F78A-4C08-96BE-3308FE0B5CB7}" srcId="{00200A82-9AE4-4A9F-82F8-7736F1961E12}" destId="{AB87B4FA-1425-4DC0-943C-B393F67D4B46}" srcOrd="3" destOrd="0" parTransId="{6AC8A61B-E65B-4BC5-8D00-90E115A7C694}" sibTransId="{0C8748CC-9198-4521-9CE6-1DAEEB897468}"/>
    <dgm:cxn modelId="{BAE189EC-5B8B-43AD-9018-62993A454522}" srcId="{00200A82-9AE4-4A9F-82F8-7736F1961E12}" destId="{545EB390-B083-42D7-944C-B382A80D574A}" srcOrd="1" destOrd="0" parTransId="{FF0C4328-0BA3-47EE-ABCC-33661E56D20D}" sibTransId="{7A383FA4-EDCE-4102-BF21-95D6A41EBAA1}"/>
    <dgm:cxn modelId="{0D92BAED-C41E-4D65-A85B-CD4516E0B944}" type="presOf" srcId="{808E1365-78E8-4C8E-8FF1-3C960A66AB2A}" destId="{5D35DA8B-9F46-41ED-90AF-EBAD075C3ADA}" srcOrd="0" destOrd="0" presId="urn:microsoft.com/office/officeart/2005/8/layout/pyramid2"/>
    <dgm:cxn modelId="{06AE09FF-818B-41C7-9F39-9F991B42E2F4}" type="presParOf" srcId="{F48DB44C-B106-45F0-B1E3-CDC53A0DE8A4}" destId="{A865BEDF-DE05-4173-9F61-2EC34AD1B806}" srcOrd="0" destOrd="0" presId="urn:microsoft.com/office/officeart/2005/8/layout/pyramid2"/>
    <dgm:cxn modelId="{B1589B22-1863-4DB8-B1A1-824260A5BF0F}" type="presParOf" srcId="{F48DB44C-B106-45F0-B1E3-CDC53A0DE8A4}" destId="{3EF961FB-A54C-4866-9F83-37CE75A1733D}" srcOrd="1" destOrd="0" presId="urn:microsoft.com/office/officeart/2005/8/layout/pyramid2"/>
    <dgm:cxn modelId="{BC405F40-0374-447B-8406-CE9D1CC8CA70}" type="presParOf" srcId="{3EF961FB-A54C-4866-9F83-37CE75A1733D}" destId="{5D35DA8B-9F46-41ED-90AF-EBAD075C3ADA}" srcOrd="0" destOrd="0" presId="urn:microsoft.com/office/officeart/2005/8/layout/pyramid2"/>
    <dgm:cxn modelId="{0BA7D5C9-9A40-4222-B337-F5FF26567A71}" type="presParOf" srcId="{3EF961FB-A54C-4866-9F83-37CE75A1733D}" destId="{C6C21E31-9BE9-49D8-854A-CF991D4651A9}" srcOrd="1" destOrd="0" presId="urn:microsoft.com/office/officeart/2005/8/layout/pyramid2"/>
    <dgm:cxn modelId="{EC84EAE5-4D20-4E89-9822-23E844CCCAFF}" type="presParOf" srcId="{3EF961FB-A54C-4866-9F83-37CE75A1733D}" destId="{68C0B254-BAF7-47D4-B6A8-FD334D6FC141}" srcOrd="2" destOrd="0" presId="urn:microsoft.com/office/officeart/2005/8/layout/pyramid2"/>
    <dgm:cxn modelId="{4911C2FB-9EA0-47E4-9586-A2210865D0FC}" type="presParOf" srcId="{3EF961FB-A54C-4866-9F83-37CE75A1733D}" destId="{F05F99C7-924D-4DA3-ADEE-D4EF7CBC2DE2}" srcOrd="3" destOrd="0" presId="urn:microsoft.com/office/officeart/2005/8/layout/pyramid2"/>
    <dgm:cxn modelId="{F63FE044-EDDB-4D86-B3E7-9B3CDD12AA0A}" type="presParOf" srcId="{3EF961FB-A54C-4866-9F83-37CE75A1733D}" destId="{EEDEEA0C-6609-4E4F-806D-B6259042E0A1}" srcOrd="4" destOrd="0" presId="urn:microsoft.com/office/officeart/2005/8/layout/pyramid2"/>
    <dgm:cxn modelId="{D94DB437-B37B-48CA-93BE-B68891504801}" type="presParOf" srcId="{3EF961FB-A54C-4866-9F83-37CE75A1733D}" destId="{9B3000C2-946D-4847-B70C-19785E23F3F6}" srcOrd="5" destOrd="0" presId="urn:microsoft.com/office/officeart/2005/8/layout/pyramid2"/>
    <dgm:cxn modelId="{A40344BF-1365-424A-92AE-BC6BDC6D0609}" type="presParOf" srcId="{3EF961FB-A54C-4866-9F83-37CE75A1733D}" destId="{502AE12C-5DDB-4277-9B4D-A60BA52D52AC}" srcOrd="6" destOrd="0" presId="urn:microsoft.com/office/officeart/2005/8/layout/pyramid2"/>
    <dgm:cxn modelId="{912CFB06-03D2-4F89-B469-33D88B23CFF2}" type="presParOf" srcId="{3EF961FB-A54C-4866-9F83-37CE75A1733D}" destId="{C67E2911-E085-4060-A705-4B2627403397}"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EEC7F3-5A0C-4DC7-B5FB-D5276AD8EDFB}"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US"/>
        </a:p>
      </dgm:t>
    </dgm:pt>
    <dgm:pt modelId="{BDC201DE-6CB5-4609-9452-D70C7BD679D5}">
      <dgm:prSet phldrT="[Text]" phldr="0"/>
      <dgm:spPr/>
      <dgm:t>
        <a:bodyPr/>
        <a:lstStyle/>
        <a:p>
          <a:pPr rtl="0"/>
          <a:r>
            <a:rPr lang="en-US">
              <a:latin typeface="Calibri Light" panose="020F0302020204030204"/>
            </a:rPr>
            <a:t>Feed the Need in Durham</a:t>
          </a:r>
          <a:endParaRPr lang="en-US" dirty="0"/>
        </a:p>
      </dgm:t>
    </dgm:pt>
    <dgm:pt modelId="{D6869E74-7589-40D3-8F12-D4F4A6A76015}" type="parTrans" cxnId="{125D53AA-5E2D-4590-AAD2-4DC54271B559}">
      <dgm:prSet/>
      <dgm:spPr/>
      <dgm:t>
        <a:bodyPr/>
        <a:lstStyle/>
        <a:p>
          <a:endParaRPr lang="en-US"/>
        </a:p>
      </dgm:t>
    </dgm:pt>
    <dgm:pt modelId="{2B40775B-3870-4A4E-AAAD-87F5CE1F4F0D}" type="sibTrans" cxnId="{125D53AA-5E2D-4590-AAD2-4DC54271B559}">
      <dgm:prSet/>
      <dgm:spPr/>
      <dgm:t>
        <a:bodyPr/>
        <a:lstStyle/>
        <a:p>
          <a:endParaRPr lang="en-US"/>
        </a:p>
      </dgm:t>
    </dgm:pt>
    <dgm:pt modelId="{9F51DE84-4943-49D3-BDA6-B9560FBDEFF6}">
      <dgm:prSet phldrT="[Text]" phldr="0"/>
      <dgm:spPr/>
      <dgm:t>
        <a:bodyPr/>
        <a:lstStyle/>
        <a:p>
          <a:pPr rtl="0"/>
          <a:r>
            <a:rPr lang="en-US" dirty="0">
              <a:latin typeface="Calibri Light" panose="020F0302020204030204"/>
            </a:rPr>
            <a:t>Food Distribution</a:t>
          </a:r>
          <a:endParaRPr lang="en-US" dirty="0"/>
        </a:p>
      </dgm:t>
    </dgm:pt>
    <dgm:pt modelId="{A06A9CA6-A548-43EE-9445-3F1888493DEF}" type="parTrans" cxnId="{32B9CE40-6032-4A79-AD24-91A2FE2969C8}">
      <dgm:prSet/>
      <dgm:spPr/>
      <dgm:t>
        <a:bodyPr/>
        <a:lstStyle/>
        <a:p>
          <a:endParaRPr lang="en-US"/>
        </a:p>
      </dgm:t>
    </dgm:pt>
    <dgm:pt modelId="{F773BE1A-39C6-4A2F-8B4C-039751DACCF8}" type="sibTrans" cxnId="{32B9CE40-6032-4A79-AD24-91A2FE2969C8}">
      <dgm:prSet/>
      <dgm:spPr/>
      <dgm:t>
        <a:bodyPr/>
        <a:lstStyle/>
        <a:p>
          <a:endParaRPr lang="en-US"/>
        </a:p>
      </dgm:t>
    </dgm:pt>
    <dgm:pt modelId="{DE9CBA21-86A5-4169-97A9-0E4A040B71B0}">
      <dgm:prSet phldrT="[Text]" phldr="0" custT="1"/>
      <dgm:spPr/>
      <dgm:t>
        <a:bodyPr/>
        <a:lstStyle/>
        <a:p>
          <a:pPr rtl="0"/>
          <a:r>
            <a:rPr lang="en-US" sz="1400" dirty="0">
              <a:latin typeface="Calibri Light" panose="020F0302020204030204"/>
            </a:rPr>
            <a:t>Food Banks</a:t>
          </a:r>
          <a:endParaRPr lang="en-US" sz="1400" dirty="0"/>
        </a:p>
      </dgm:t>
    </dgm:pt>
    <dgm:pt modelId="{7E65055E-B72A-4A77-9DF2-5A9A8FF95D62}" type="parTrans" cxnId="{225241F8-C53E-4661-822D-06321F851EDD}">
      <dgm:prSet/>
      <dgm:spPr/>
      <dgm:t>
        <a:bodyPr/>
        <a:lstStyle/>
        <a:p>
          <a:endParaRPr lang="en-US"/>
        </a:p>
      </dgm:t>
    </dgm:pt>
    <dgm:pt modelId="{3AD6020E-59CC-4DD6-B6E3-E693A007FDDC}" type="sibTrans" cxnId="{225241F8-C53E-4661-822D-06321F851EDD}">
      <dgm:prSet/>
      <dgm:spPr/>
      <dgm:t>
        <a:bodyPr/>
        <a:lstStyle/>
        <a:p>
          <a:endParaRPr lang="en-US"/>
        </a:p>
      </dgm:t>
    </dgm:pt>
    <dgm:pt modelId="{D101A1B9-C5B1-4233-8CB4-3B77E801034C}">
      <dgm:prSet phldrT="[Text]" phldr="0"/>
      <dgm:spPr/>
      <dgm:t>
        <a:bodyPr/>
        <a:lstStyle/>
        <a:p>
          <a:pPr rtl="0"/>
          <a:r>
            <a:rPr lang="en-US" dirty="0">
              <a:latin typeface="Calibri Light" panose="020F0302020204030204"/>
            </a:rPr>
            <a:t>Community Connection &amp; Development</a:t>
          </a:r>
          <a:endParaRPr lang="en-US" dirty="0"/>
        </a:p>
      </dgm:t>
    </dgm:pt>
    <dgm:pt modelId="{AEB60E18-40C2-4E5D-B156-8843CFB627B6}" type="parTrans" cxnId="{BE8EF473-1AD7-4BB7-9B5D-6B21D3171995}">
      <dgm:prSet/>
      <dgm:spPr/>
      <dgm:t>
        <a:bodyPr/>
        <a:lstStyle/>
        <a:p>
          <a:endParaRPr lang="en-US"/>
        </a:p>
      </dgm:t>
    </dgm:pt>
    <dgm:pt modelId="{3ECF29B4-9F9D-4ED0-8F6C-BE12A51F8584}" type="sibTrans" cxnId="{BE8EF473-1AD7-4BB7-9B5D-6B21D3171995}">
      <dgm:prSet/>
      <dgm:spPr/>
      <dgm:t>
        <a:bodyPr/>
        <a:lstStyle/>
        <a:p>
          <a:endParaRPr lang="en-US"/>
        </a:p>
      </dgm:t>
    </dgm:pt>
    <dgm:pt modelId="{2FBE7741-2F0E-445B-A892-27C8090BF6B5}">
      <dgm:prSet phldrT="[Text]" phldr="0"/>
      <dgm:spPr/>
      <dgm:t>
        <a:bodyPr/>
        <a:lstStyle/>
        <a:p>
          <a:pPr rtl="0"/>
          <a:r>
            <a:rPr lang="en-US" dirty="0">
              <a:latin typeface="Calibri Light" panose="020F0302020204030204"/>
            </a:rPr>
            <a:t>Launch Pad Innovation Lab</a:t>
          </a:r>
          <a:endParaRPr lang="en-US" dirty="0"/>
        </a:p>
      </dgm:t>
    </dgm:pt>
    <dgm:pt modelId="{3BEA5822-27D5-4646-8943-4F7245284140}" type="parTrans" cxnId="{5129CB89-C5D0-4F09-9FBC-522915C679B1}">
      <dgm:prSet/>
      <dgm:spPr/>
      <dgm:t>
        <a:bodyPr/>
        <a:lstStyle/>
        <a:p>
          <a:endParaRPr lang="en-US"/>
        </a:p>
      </dgm:t>
    </dgm:pt>
    <dgm:pt modelId="{06EDD1EC-9D61-4547-A249-0F2D28DEE02E}" type="sibTrans" cxnId="{5129CB89-C5D0-4F09-9FBC-522915C679B1}">
      <dgm:prSet/>
      <dgm:spPr/>
      <dgm:t>
        <a:bodyPr/>
        <a:lstStyle/>
        <a:p>
          <a:endParaRPr lang="en-US"/>
        </a:p>
      </dgm:t>
    </dgm:pt>
    <dgm:pt modelId="{A498F324-D70F-4A6E-BD98-B5996F26CAB5}">
      <dgm:prSet phldr="0"/>
      <dgm:spPr/>
      <dgm:t>
        <a:bodyPr/>
        <a:lstStyle/>
        <a:p>
          <a:pPr rtl="0"/>
          <a:r>
            <a:rPr lang="en-US" dirty="0">
              <a:latin typeface="Calibri Light" panose="020F0302020204030204"/>
            </a:rPr>
            <a:t>The Market</a:t>
          </a:r>
        </a:p>
      </dgm:t>
    </dgm:pt>
    <dgm:pt modelId="{02A0F445-5784-4074-8879-EBFC718E09C3}" type="parTrans" cxnId="{91D06A70-B5ED-4D00-9C37-5274E74C889A}">
      <dgm:prSet/>
      <dgm:spPr/>
      <dgm:t>
        <a:bodyPr/>
        <a:lstStyle/>
        <a:p>
          <a:endParaRPr lang="en-GB"/>
        </a:p>
      </dgm:t>
    </dgm:pt>
    <dgm:pt modelId="{6C1A09DD-73C1-4764-84E0-52DC043AB98C}" type="sibTrans" cxnId="{91D06A70-B5ED-4D00-9C37-5274E74C889A}">
      <dgm:prSet/>
      <dgm:spPr/>
      <dgm:t>
        <a:bodyPr/>
        <a:lstStyle/>
        <a:p>
          <a:endParaRPr lang="en-GB"/>
        </a:p>
      </dgm:t>
    </dgm:pt>
    <dgm:pt modelId="{5CB3C0F5-3930-4110-83BC-4856A1CAAF07}">
      <dgm:prSet phldr="0"/>
      <dgm:spPr/>
      <dgm:t>
        <a:bodyPr/>
        <a:lstStyle/>
        <a:p>
          <a:pPr rtl="0"/>
          <a:r>
            <a:rPr lang="en-US" dirty="0">
              <a:latin typeface="Calibri Light" panose="020F0302020204030204"/>
            </a:rPr>
            <a:t>Meal Programs</a:t>
          </a:r>
        </a:p>
      </dgm:t>
    </dgm:pt>
    <dgm:pt modelId="{94593FAA-88EC-41EC-BA21-A8F22B18D2E5}" type="parTrans" cxnId="{5A1B5539-EE09-4ACF-BB4C-A4B05B27600F}">
      <dgm:prSet/>
      <dgm:spPr/>
      <dgm:t>
        <a:bodyPr/>
        <a:lstStyle/>
        <a:p>
          <a:endParaRPr lang="en-GB"/>
        </a:p>
      </dgm:t>
    </dgm:pt>
    <dgm:pt modelId="{DF488585-7ADA-47D1-B9EF-9EC6F533BA10}" type="sibTrans" cxnId="{5A1B5539-EE09-4ACF-BB4C-A4B05B27600F}">
      <dgm:prSet/>
      <dgm:spPr/>
      <dgm:t>
        <a:bodyPr/>
        <a:lstStyle/>
        <a:p>
          <a:endParaRPr lang="en-GB"/>
        </a:p>
      </dgm:t>
    </dgm:pt>
    <dgm:pt modelId="{3F19BD6B-7EB5-4569-88FD-2166AC96553F}">
      <dgm:prSet phldr="0"/>
      <dgm:spPr/>
      <dgm:t>
        <a:bodyPr/>
        <a:lstStyle/>
        <a:p>
          <a:pPr rtl="0"/>
          <a:r>
            <a:rPr lang="en-US" dirty="0">
              <a:latin typeface="Calibri Light" panose="020F0302020204030204"/>
            </a:rPr>
            <a:t>Neighbour Link</a:t>
          </a:r>
        </a:p>
      </dgm:t>
    </dgm:pt>
    <dgm:pt modelId="{FA9BE6D1-662F-4F4E-A4C8-ADA6308A3CC3}" type="parTrans" cxnId="{666C58B6-9263-4937-97CD-BC4005617B67}">
      <dgm:prSet/>
      <dgm:spPr/>
      <dgm:t>
        <a:bodyPr/>
        <a:lstStyle/>
        <a:p>
          <a:endParaRPr lang="en-GB"/>
        </a:p>
      </dgm:t>
    </dgm:pt>
    <dgm:pt modelId="{87072A8A-69DC-4AC0-9346-23311B1BC674}" type="sibTrans" cxnId="{666C58B6-9263-4937-97CD-BC4005617B67}">
      <dgm:prSet/>
      <dgm:spPr/>
      <dgm:t>
        <a:bodyPr/>
        <a:lstStyle/>
        <a:p>
          <a:endParaRPr lang="en-GB"/>
        </a:p>
      </dgm:t>
    </dgm:pt>
    <dgm:pt modelId="{98A7D669-0875-B146-9946-4D4AF42A7D3E}">
      <dgm:prSet phldr="0"/>
      <dgm:spPr/>
      <dgm:t>
        <a:bodyPr/>
        <a:lstStyle/>
        <a:p>
          <a:pPr rtl="0"/>
          <a:r>
            <a:rPr lang="en-US" dirty="0">
              <a:latin typeface="Calibri Light" panose="020F0302020204030204"/>
            </a:rPr>
            <a:t>School Programs</a:t>
          </a:r>
        </a:p>
      </dgm:t>
    </dgm:pt>
    <dgm:pt modelId="{CB5328FE-F840-4C4A-B7EA-F4CF6E9E8F09}" type="parTrans" cxnId="{161CD780-5971-124E-BAEF-F01C402383E9}">
      <dgm:prSet/>
      <dgm:spPr/>
      <dgm:t>
        <a:bodyPr/>
        <a:lstStyle/>
        <a:p>
          <a:endParaRPr lang="en-GB"/>
        </a:p>
      </dgm:t>
    </dgm:pt>
    <dgm:pt modelId="{410319FB-8D83-1044-9873-D012FD6C4554}" type="sibTrans" cxnId="{161CD780-5971-124E-BAEF-F01C402383E9}">
      <dgm:prSet/>
      <dgm:spPr/>
      <dgm:t>
        <a:bodyPr/>
        <a:lstStyle/>
        <a:p>
          <a:endParaRPr lang="en-GB"/>
        </a:p>
      </dgm:t>
    </dgm:pt>
    <dgm:pt modelId="{9C8FEBBE-9F5E-F34B-8416-CBDE207F48B4}">
      <dgm:prSet phldr="0"/>
      <dgm:spPr/>
      <dgm:t>
        <a:bodyPr/>
        <a:lstStyle/>
        <a:p>
          <a:pPr rtl="0"/>
          <a:r>
            <a:rPr lang="en-US" dirty="0">
              <a:latin typeface="Calibri Light" panose="020F0302020204030204"/>
            </a:rPr>
            <a:t>Drop in Programs</a:t>
          </a:r>
        </a:p>
      </dgm:t>
    </dgm:pt>
    <dgm:pt modelId="{82A30CB1-D55C-1D4B-96AD-FFA19B64BF97}" type="parTrans" cxnId="{BD7E367D-4A03-0C40-AEAD-30A4527CAA8F}">
      <dgm:prSet/>
      <dgm:spPr/>
      <dgm:t>
        <a:bodyPr/>
        <a:lstStyle/>
        <a:p>
          <a:endParaRPr lang="en-GB"/>
        </a:p>
      </dgm:t>
    </dgm:pt>
    <dgm:pt modelId="{69BB819D-3352-7848-88C7-6EF1282D1321}" type="sibTrans" cxnId="{BD7E367D-4A03-0C40-AEAD-30A4527CAA8F}">
      <dgm:prSet/>
      <dgm:spPr/>
      <dgm:t>
        <a:bodyPr/>
        <a:lstStyle/>
        <a:p>
          <a:endParaRPr lang="en-GB"/>
        </a:p>
      </dgm:t>
    </dgm:pt>
    <dgm:pt modelId="{ADA0EAD0-15C6-5542-BC73-C78743041BDB}">
      <dgm:prSet phldrT="[Text]" phldr="0" custT="1"/>
      <dgm:spPr/>
      <dgm:t>
        <a:bodyPr/>
        <a:lstStyle/>
        <a:p>
          <a:pPr rtl="0"/>
          <a:r>
            <a:rPr lang="en-US" sz="1000" dirty="0"/>
            <a:t>Food Connect Levels 1-4</a:t>
          </a:r>
        </a:p>
      </dgm:t>
    </dgm:pt>
    <dgm:pt modelId="{C1B86160-804F-094D-B51D-4B5D873F4E01}" type="parTrans" cxnId="{87B4A34C-ACC7-4644-9A17-A20BB620A710}">
      <dgm:prSet/>
      <dgm:spPr/>
      <dgm:t>
        <a:bodyPr/>
        <a:lstStyle/>
        <a:p>
          <a:endParaRPr lang="en-GB"/>
        </a:p>
      </dgm:t>
    </dgm:pt>
    <dgm:pt modelId="{94B5E0B8-6DCD-E840-A592-0175ADECD024}" type="sibTrans" cxnId="{87B4A34C-ACC7-4644-9A17-A20BB620A710}">
      <dgm:prSet/>
      <dgm:spPr/>
      <dgm:t>
        <a:bodyPr/>
        <a:lstStyle/>
        <a:p>
          <a:endParaRPr lang="en-GB"/>
        </a:p>
      </dgm:t>
    </dgm:pt>
    <dgm:pt modelId="{9B29E5A0-611E-E94B-924A-12213041B254}">
      <dgm:prSet phldr="0"/>
      <dgm:spPr/>
      <dgm:t>
        <a:bodyPr/>
        <a:lstStyle/>
        <a:p>
          <a:pPr rtl="0"/>
          <a:r>
            <a:rPr lang="en-US" dirty="0">
              <a:latin typeface="Calibri Light" panose="020F0302020204030204"/>
            </a:rPr>
            <a:t>Chef's Pantry</a:t>
          </a:r>
        </a:p>
      </dgm:t>
    </dgm:pt>
    <dgm:pt modelId="{935CD2ED-519B-4B4E-907F-123A51330205}" type="parTrans" cxnId="{467220FC-BBFE-4547-B142-C294553E209B}">
      <dgm:prSet/>
      <dgm:spPr/>
      <dgm:t>
        <a:bodyPr/>
        <a:lstStyle/>
        <a:p>
          <a:endParaRPr lang="en-GB"/>
        </a:p>
      </dgm:t>
    </dgm:pt>
    <dgm:pt modelId="{4BA9ADB8-96ED-9C47-A2C5-C6C989243B12}" type="sibTrans" cxnId="{467220FC-BBFE-4547-B142-C294553E209B}">
      <dgm:prSet/>
      <dgm:spPr/>
      <dgm:t>
        <a:bodyPr/>
        <a:lstStyle/>
        <a:p>
          <a:endParaRPr lang="en-GB"/>
        </a:p>
      </dgm:t>
    </dgm:pt>
    <dgm:pt modelId="{78465C26-6D49-624B-BE6C-4FFC349218F7}">
      <dgm:prSet phldr="0"/>
      <dgm:spPr/>
      <dgm:t>
        <a:bodyPr/>
        <a:lstStyle/>
        <a:p>
          <a:pPr rtl="0"/>
          <a:r>
            <a:rPr lang="en-US" dirty="0">
              <a:latin typeface="Calibri Light" panose="020F0302020204030204"/>
            </a:rPr>
            <a:t>Open Doors Shelter Program</a:t>
          </a:r>
        </a:p>
      </dgm:t>
    </dgm:pt>
    <dgm:pt modelId="{258DB9C7-213D-2141-8651-593C2713D7E6}" type="parTrans" cxnId="{23D587D5-99E2-9D48-8F1F-4B4B43FE7C6F}">
      <dgm:prSet/>
      <dgm:spPr/>
      <dgm:t>
        <a:bodyPr/>
        <a:lstStyle/>
        <a:p>
          <a:endParaRPr lang="en-GB"/>
        </a:p>
      </dgm:t>
    </dgm:pt>
    <dgm:pt modelId="{2E1E7014-5FF4-514A-98DB-050140FA4B12}" type="sibTrans" cxnId="{23D587D5-99E2-9D48-8F1F-4B4B43FE7C6F}">
      <dgm:prSet/>
      <dgm:spPr/>
      <dgm:t>
        <a:bodyPr/>
        <a:lstStyle/>
        <a:p>
          <a:endParaRPr lang="en-GB"/>
        </a:p>
      </dgm:t>
    </dgm:pt>
    <dgm:pt modelId="{D962D495-0904-2040-B121-75C682AB3922}">
      <dgm:prSet phldr="0"/>
      <dgm:spPr/>
      <dgm:t>
        <a:bodyPr/>
        <a:lstStyle/>
        <a:p>
          <a:pPr rtl="0"/>
          <a:r>
            <a:rPr lang="en-US" dirty="0">
              <a:latin typeface="Calibri Light" panose="020F0302020204030204"/>
            </a:rPr>
            <a:t>Lunchbox Program</a:t>
          </a:r>
        </a:p>
      </dgm:t>
    </dgm:pt>
    <dgm:pt modelId="{D96B43FB-09B4-EF44-BF62-1093E2650526}" type="parTrans" cxnId="{E75B76CB-2BA5-5A40-B69E-34BFF01A5EF3}">
      <dgm:prSet/>
      <dgm:spPr/>
      <dgm:t>
        <a:bodyPr/>
        <a:lstStyle/>
        <a:p>
          <a:endParaRPr lang="en-GB"/>
        </a:p>
      </dgm:t>
    </dgm:pt>
    <dgm:pt modelId="{AB56AE93-1623-0041-9B24-51C3EEE0610C}" type="sibTrans" cxnId="{E75B76CB-2BA5-5A40-B69E-34BFF01A5EF3}">
      <dgm:prSet/>
      <dgm:spPr/>
      <dgm:t>
        <a:bodyPr/>
        <a:lstStyle/>
        <a:p>
          <a:endParaRPr lang="en-GB"/>
        </a:p>
      </dgm:t>
    </dgm:pt>
    <dgm:pt modelId="{088D3AAE-D564-AD4D-8A6E-3416F344BE3A}">
      <dgm:prSet phldr="0"/>
      <dgm:spPr/>
      <dgm:t>
        <a:bodyPr/>
        <a:lstStyle/>
        <a:p>
          <a:pPr rtl="0"/>
          <a:r>
            <a:rPr lang="en-US" dirty="0">
              <a:latin typeface="Calibri Light" panose="020F0302020204030204"/>
            </a:rPr>
            <a:t>Supper Club Pre-Pack Program</a:t>
          </a:r>
        </a:p>
      </dgm:t>
    </dgm:pt>
    <dgm:pt modelId="{A23A47F9-EBC2-914F-934F-16D9F280CED5}" type="parTrans" cxnId="{DAE3BAED-5154-AE4D-A3E3-441BDAC0ECA2}">
      <dgm:prSet/>
      <dgm:spPr/>
      <dgm:t>
        <a:bodyPr/>
        <a:lstStyle/>
        <a:p>
          <a:endParaRPr lang="en-GB"/>
        </a:p>
      </dgm:t>
    </dgm:pt>
    <dgm:pt modelId="{E5FD0E6B-191B-6D4A-9110-FEAF6F806B0C}" type="sibTrans" cxnId="{DAE3BAED-5154-AE4D-A3E3-441BDAC0ECA2}">
      <dgm:prSet/>
      <dgm:spPr/>
      <dgm:t>
        <a:bodyPr/>
        <a:lstStyle/>
        <a:p>
          <a:endParaRPr lang="en-GB"/>
        </a:p>
      </dgm:t>
    </dgm:pt>
    <dgm:pt modelId="{6BF8129E-4437-EE4A-9EFC-E87AB41ED552}">
      <dgm:prSet phldr="0"/>
      <dgm:spPr/>
      <dgm:t>
        <a:bodyPr/>
        <a:lstStyle/>
        <a:p>
          <a:pPr rtl="0"/>
          <a:r>
            <a:rPr lang="en-US" dirty="0">
              <a:latin typeface="Calibri Light" panose="020F0302020204030204"/>
            </a:rPr>
            <a:t>Meal Program</a:t>
          </a:r>
        </a:p>
      </dgm:t>
    </dgm:pt>
    <dgm:pt modelId="{FCF052EA-0D11-1846-89CB-96A1909BF22E}" type="parTrans" cxnId="{A9D53F85-7C9E-ED45-BD2E-C6C9ED161191}">
      <dgm:prSet/>
      <dgm:spPr/>
      <dgm:t>
        <a:bodyPr/>
        <a:lstStyle/>
        <a:p>
          <a:endParaRPr lang="en-GB"/>
        </a:p>
      </dgm:t>
    </dgm:pt>
    <dgm:pt modelId="{990CCFA6-6672-C749-BDD5-044C98C1E7BD}" type="sibTrans" cxnId="{A9D53F85-7C9E-ED45-BD2E-C6C9ED161191}">
      <dgm:prSet/>
      <dgm:spPr/>
      <dgm:t>
        <a:bodyPr/>
        <a:lstStyle/>
        <a:p>
          <a:endParaRPr lang="en-GB"/>
        </a:p>
      </dgm:t>
    </dgm:pt>
    <dgm:pt modelId="{F968FEC9-1275-7540-B30E-F08496F2406F}">
      <dgm:prSet phldr="0"/>
      <dgm:spPr/>
      <dgm:t>
        <a:bodyPr/>
        <a:lstStyle/>
        <a:p>
          <a:pPr rtl="0"/>
          <a:r>
            <a:rPr lang="en-US" dirty="0">
              <a:latin typeface="Calibri Light" panose="020F0302020204030204"/>
            </a:rPr>
            <a:t>Community Cupboards</a:t>
          </a:r>
        </a:p>
      </dgm:t>
    </dgm:pt>
    <dgm:pt modelId="{614DBB50-ACA4-6542-8157-BD0E0659CA26}" type="parTrans" cxnId="{0EA0A1D8-9E6F-3944-A6EE-CA01915949CE}">
      <dgm:prSet/>
      <dgm:spPr/>
      <dgm:t>
        <a:bodyPr/>
        <a:lstStyle/>
        <a:p>
          <a:endParaRPr lang="en-GB"/>
        </a:p>
      </dgm:t>
    </dgm:pt>
    <dgm:pt modelId="{25745114-1928-B144-8208-FBD0FC92627C}" type="sibTrans" cxnId="{0EA0A1D8-9E6F-3944-A6EE-CA01915949CE}">
      <dgm:prSet/>
      <dgm:spPr/>
      <dgm:t>
        <a:bodyPr/>
        <a:lstStyle/>
        <a:p>
          <a:endParaRPr lang="en-GB"/>
        </a:p>
      </dgm:t>
    </dgm:pt>
    <dgm:pt modelId="{2A3CD25E-35B2-A748-9682-25BB46C7CD9D}">
      <dgm:prSet phldr="0"/>
      <dgm:spPr/>
      <dgm:t>
        <a:bodyPr/>
        <a:lstStyle/>
        <a:p>
          <a:pPr rtl="0"/>
          <a:r>
            <a:rPr lang="en-US" dirty="0">
              <a:latin typeface="Calibri Light" panose="020F0302020204030204"/>
            </a:rPr>
            <a:t>Pantry Pre-Pack Program</a:t>
          </a:r>
        </a:p>
      </dgm:t>
    </dgm:pt>
    <dgm:pt modelId="{86E6594E-0C1A-A849-BB05-91A437E6D91A}" type="parTrans" cxnId="{369E8C15-6A15-9549-8FE2-EE5000A5FB28}">
      <dgm:prSet/>
      <dgm:spPr/>
      <dgm:t>
        <a:bodyPr/>
        <a:lstStyle/>
        <a:p>
          <a:endParaRPr lang="en-GB"/>
        </a:p>
      </dgm:t>
    </dgm:pt>
    <dgm:pt modelId="{23AE3DD8-E76F-2E44-AD13-6B8D196210AE}" type="sibTrans" cxnId="{369E8C15-6A15-9549-8FE2-EE5000A5FB28}">
      <dgm:prSet/>
      <dgm:spPr/>
      <dgm:t>
        <a:bodyPr/>
        <a:lstStyle/>
        <a:p>
          <a:endParaRPr lang="en-GB"/>
        </a:p>
      </dgm:t>
    </dgm:pt>
    <dgm:pt modelId="{DA44281C-F476-4143-AAB6-48BDFB1A0377}">
      <dgm:prSet phldr="0"/>
      <dgm:spPr/>
      <dgm:t>
        <a:bodyPr/>
        <a:lstStyle/>
        <a:p>
          <a:pPr rtl="0"/>
          <a:r>
            <a:rPr lang="en-US" dirty="0">
              <a:latin typeface="Calibri Light" panose="020F0302020204030204"/>
            </a:rPr>
            <a:t>Snack Program</a:t>
          </a:r>
        </a:p>
      </dgm:t>
    </dgm:pt>
    <dgm:pt modelId="{AC1B4F14-AA7C-DE4C-860E-2F648367ED8C}" type="parTrans" cxnId="{8F314FA3-49B2-8942-A997-03AF99E9FD35}">
      <dgm:prSet/>
      <dgm:spPr/>
      <dgm:t>
        <a:bodyPr/>
        <a:lstStyle/>
        <a:p>
          <a:endParaRPr lang="en-GB"/>
        </a:p>
      </dgm:t>
    </dgm:pt>
    <dgm:pt modelId="{4DA306D1-4D8C-EB4C-AD14-9B3A5FB26405}" type="sibTrans" cxnId="{8F314FA3-49B2-8942-A997-03AF99E9FD35}">
      <dgm:prSet/>
      <dgm:spPr/>
      <dgm:t>
        <a:bodyPr/>
        <a:lstStyle/>
        <a:p>
          <a:endParaRPr lang="en-GB"/>
        </a:p>
      </dgm:t>
    </dgm:pt>
    <dgm:pt modelId="{4B6B93E4-3F0C-E140-B9A8-E010C6622105}">
      <dgm:prSet phldr="0"/>
      <dgm:spPr/>
      <dgm:t>
        <a:bodyPr/>
        <a:lstStyle/>
        <a:p>
          <a:pPr rtl="0"/>
          <a:r>
            <a:rPr lang="en-US" dirty="0">
              <a:latin typeface="Calibri Light" panose="020F0302020204030204"/>
            </a:rPr>
            <a:t>Hub Share</a:t>
          </a:r>
        </a:p>
      </dgm:t>
    </dgm:pt>
    <dgm:pt modelId="{9BE3E62E-BE1A-0647-859B-4E291F2D7690}" type="parTrans" cxnId="{E6E7BDA5-BCEF-8643-B703-861BBC77DC20}">
      <dgm:prSet/>
      <dgm:spPr/>
      <dgm:t>
        <a:bodyPr/>
        <a:lstStyle/>
        <a:p>
          <a:endParaRPr lang="en-GB"/>
        </a:p>
      </dgm:t>
    </dgm:pt>
    <dgm:pt modelId="{2F2CC9C4-3CA1-8C41-A645-03C7DD6D9405}" type="sibTrans" cxnId="{E6E7BDA5-BCEF-8643-B703-861BBC77DC20}">
      <dgm:prSet/>
      <dgm:spPr/>
      <dgm:t>
        <a:bodyPr/>
        <a:lstStyle/>
        <a:p>
          <a:endParaRPr lang="en-GB"/>
        </a:p>
      </dgm:t>
    </dgm:pt>
    <dgm:pt modelId="{11A88A24-C71C-7442-A900-9ACC3C3D0398}">
      <dgm:prSet phldrT="[Text]" phldr="0"/>
      <dgm:spPr/>
      <dgm:t>
        <a:bodyPr/>
        <a:lstStyle/>
        <a:p>
          <a:pPr rtl="0"/>
          <a:r>
            <a:rPr lang="en-US" dirty="0"/>
            <a:t>Connection Programs</a:t>
          </a:r>
        </a:p>
      </dgm:t>
    </dgm:pt>
    <dgm:pt modelId="{B546C5BA-F47E-BC46-886D-45B80B0BF96C}" type="parTrans" cxnId="{D5933F2A-4AC8-9148-8D04-C13D94F30717}">
      <dgm:prSet/>
      <dgm:spPr/>
      <dgm:t>
        <a:bodyPr/>
        <a:lstStyle/>
        <a:p>
          <a:endParaRPr lang="en-GB"/>
        </a:p>
      </dgm:t>
    </dgm:pt>
    <dgm:pt modelId="{136BA8FD-9AB9-1E43-A962-C2980E072B5A}" type="sibTrans" cxnId="{D5933F2A-4AC8-9148-8D04-C13D94F30717}">
      <dgm:prSet/>
      <dgm:spPr/>
      <dgm:t>
        <a:bodyPr/>
        <a:lstStyle/>
        <a:p>
          <a:endParaRPr lang="en-GB"/>
        </a:p>
      </dgm:t>
    </dgm:pt>
    <dgm:pt modelId="{4EDF0CB3-025F-7446-ABB8-31C9C78E604C}">
      <dgm:prSet phldr="0"/>
      <dgm:spPr/>
      <dgm:t>
        <a:bodyPr/>
        <a:lstStyle/>
        <a:p>
          <a:pPr rtl="0"/>
          <a:r>
            <a:rPr lang="en-US" dirty="0">
              <a:latin typeface="Calibri Light" panose="020F0302020204030204"/>
            </a:rPr>
            <a:t>Research</a:t>
          </a:r>
        </a:p>
      </dgm:t>
    </dgm:pt>
    <dgm:pt modelId="{B00247E8-9086-6B4A-91AB-B3CBE6B16670}" type="parTrans" cxnId="{A881A450-418B-6246-8A32-0CA6AECC2ED3}">
      <dgm:prSet/>
      <dgm:spPr/>
      <dgm:t>
        <a:bodyPr/>
        <a:lstStyle/>
        <a:p>
          <a:endParaRPr lang="en-GB"/>
        </a:p>
      </dgm:t>
    </dgm:pt>
    <dgm:pt modelId="{8A0D9336-CE5F-8445-A4ED-C142958E7E96}" type="sibTrans" cxnId="{A881A450-418B-6246-8A32-0CA6AECC2ED3}">
      <dgm:prSet/>
      <dgm:spPr/>
      <dgm:t>
        <a:bodyPr/>
        <a:lstStyle/>
        <a:p>
          <a:endParaRPr lang="en-GB"/>
        </a:p>
      </dgm:t>
    </dgm:pt>
    <dgm:pt modelId="{9181F8ED-1CD7-419B-AF3A-9B71605BEB9D}" type="pres">
      <dgm:prSet presAssocID="{78EEC7F3-5A0C-4DC7-B5FB-D5276AD8EDFB}" presName="Name0" presStyleCnt="0">
        <dgm:presLayoutVars>
          <dgm:chPref val="1"/>
          <dgm:dir/>
          <dgm:animOne val="branch"/>
          <dgm:animLvl val="lvl"/>
          <dgm:resizeHandles/>
        </dgm:presLayoutVars>
      </dgm:prSet>
      <dgm:spPr/>
    </dgm:pt>
    <dgm:pt modelId="{383A7FA7-B13E-4E37-8530-B7997B045D5A}" type="pres">
      <dgm:prSet presAssocID="{BDC201DE-6CB5-4609-9452-D70C7BD679D5}" presName="vertOne" presStyleCnt="0"/>
      <dgm:spPr/>
    </dgm:pt>
    <dgm:pt modelId="{8E60F034-5BCC-4DB2-8D3C-C3B1EF050BEC}" type="pres">
      <dgm:prSet presAssocID="{BDC201DE-6CB5-4609-9452-D70C7BD679D5}" presName="txOne" presStyleLbl="node0" presStyleIdx="0" presStyleCnt="1">
        <dgm:presLayoutVars>
          <dgm:chPref val="3"/>
        </dgm:presLayoutVars>
      </dgm:prSet>
      <dgm:spPr/>
    </dgm:pt>
    <dgm:pt modelId="{CBF892AE-970D-4539-A085-A7B756260F51}" type="pres">
      <dgm:prSet presAssocID="{BDC201DE-6CB5-4609-9452-D70C7BD679D5}" presName="parTransOne" presStyleCnt="0"/>
      <dgm:spPr/>
    </dgm:pt>
    <dgm:pt modelId="{FE960048-8ED1-4A70-A0F8-64AC903C9309}" type="pres">
      <dgm:prSet presAssocID="{BDC201DE-6CB5-4609-9452-D70C7BD679D5}" presName="horzOne" presStyleCnt="0"/>
      <dgm:spPr/>
    </dgm:pt>
    <dgm:pt modelId="{FD059CC4-31DA-4A07-B8B9-C15CAF920D26}" type="pres">
      <dgm:prSet presAssocID="{9F51DE84-4943-49D3-BDA6-B9560FBDEFF6}" presName="vertTwo" presStyleCnt="0"/>
      <dgm:spPr/>
    </dgm:pt>
    <dgm:pt modelId="{8AF78853-5CAF-4458-A125-E4277A4FB4B0}" type="pres">
      <dgm:prSet presAssocID="{9F51DE84-4943-49D3-BDA6-B9560FBDEFF6}" presName="txTwo" presStyleLbl="node2" presStyleIdx="0" presStyleCnt="2">
        <dgm:presLayoutVars>
          <dgm:chPref val="3"/>
        </dgm:presLayoutVars>
      </dgm:prSet>
      <dgm:spPr/>
    </dgm:pt>
    <dgm:pt modelId="{369C054A-26DA-4FFF-B5EB-A7112A11310B}" type="pres">
      <dgm:prSet presAssocID="{9F51DE84-4943-49D3-BDA6-B9560FBDEFF6}" presName="parTransTwo" presStyleCnt="0"/>
      <dgm:spPr/>
    </dgm:pt>
    <dgm:pt modelId="{4BEA9358-067F-409D-AF14-52EE72852CE4}" type="pres">
      <dgm:prSet presAssocID="{9F51DE84-4943-49D3-BDA6-B9560FBDEFF6}" presName="horzTwo" presStyleCnt="0"/>
      <dgm:spPr/>
    </dgm:pt>
    <dgm:pt modelId="{94B2E78B-07B5-4766-BE91-DEA05FB46106}" type="pres">
      <dgm:prSet presAssocID="{DE9CBA21-86A5-4169-97A9-0E4A040B71B0}" presName="vertThree" presStyleCnt="0"/>
      <dgm:spPr/>
    </dgm:pt>
    <dgm:pt modelId="{1D1F46D8-906B-4BC1-83BB-657A60BF6980}" type="pres">
      <dgm:prSet presAssocID="{DE9CBA21-86A5-4169-97A9-0E4A040B71B0}" presName="txThree" presStyleLbl="node3" presStyleIdx="0" presStyleCnt="6">
        <dgm:presLayoutVars>
          <dgm:chPref val="3"/>
        </dgm:presLayoutVars>
      </dgm:prSet>
      <dgm:spPr/>
    </dgm:pt>
    <dgm:pt modelId="{A83C5CC6-8967-564B-917A-0CC6A7C4BA1F}" type="pres">
      <dgm:prSet presAssocID="{DE9CBA21-86A5-4169-97A9-0E4A040B71B0}" presName="parTransThree" presStyleCnt="0"/>
      <dgm:spPr/>
    </dgm:pt>
    <dgm:pt modelId="{142D2FE2-F061-4BC0-884E-F21FAA24C88A}" type="pres">
      <dgm:prSet presAssocID="{DE9CBA21-86A5-4169-97A9-0E4A040B71B0}" presName="horzThree" presStyleCnt="0"/>
      <dgm:spPr/>
    </dgm:pt>
    <dgm:pt modelId="{E3559B01-FF6F-7740-81E6-BC5C718C3246}" type="pres">
      <dgm:prSet presAssocID="{ADA0EAD0-15C6-5542-BC73-C78743041BDB}" presName="vertFour" presStyleCnt="0">
        <dgm:presLayoutVars>
          <dgm:chPref val="3"/>
        </dgm:presLayoutVars>
      </dgm:prSet>
      <dgm:spPr/>
    </dgm:pt>
    <dgm:pt modelId="{58D791AB-4577-CF47-954E-0F8B20CCE419}" type="pres">
      <dgm:prSet presAssocID="{ADA0EAD0-15C6-5542-BC73-C78743041BDB}" presName="txFour" presStyleLbl="node4" presStyleIdx="0" presStyleCnt="13">
        <dgm:presLayoutVars>
          <dgm:chPref val="3"/>
        </dgm:presLayoutVars>
      </dgm:prSet>
      <dgm:spPr/>
    </dgm:pt>
    <dgm:pt modelId="{317B1EBB-82AE-F043-BABB-1681F79D0C9B}" type="pres">
      <dgm:prSet presAssocID="{ADA0EAD0-15C6-5542-BC73-C78743041BDB}" presName="horzFour" presStyleCnt="0"/>
      <dgm:spPr/>
    </dgm:pt>
    <dgm:pt modelId="{59945F03-473F-4F9E-99EF-031D758604A5}" type="pres">
      <dgm:prSet presAssocID="{3AD6020E-59CC-4DD6-B6E3-E693A007FDDC}" presName="sibSpaceThree" presStyleCnt="0"/>
      <dgm:spPr/>
    </dgm:pt>
    <dgm:pt modelId="{9632F767-B13A-44B2-BBE4-561D3860DD17}" type="pres">
      <dgm:prSet presAssocID="{5CB3C0F5-3930-4110-83BC-4856A1CAAF07}" presName="vertThree" presStyleCnt="0"/>
      <dgm:spPr/>
    </dgm:pt>
    <dgm:pt modelId="{3C09C9BE-BD66-4795-8C2D-60291B11F2C9}" type="pres">
      <dgm:prSet presAssocID="{5CB3C0F5-3930-4110-83BC-4856A1CAAF07}" presName="txThree" presStyleLbl="node3" presStyleIdx="1" presStyleCnt="6">
        <dgm:presLayoutVars>
          <dgm:chPref val="3"/>
        </dgm:presLayoutVars>
      </dgm:prSet>
      <dgm:spPr/>
    </dgm:pt>
    <dgm:pt modelId="{F971A50D-9ECE-424B-B615-63FF57010E0D}" type="pres">
      <dgm:prSet presAssocID="{5CB3C0F5-3930-4110-83BC-4856A1CAAF07}" presName="parTransThree" presStyleCnt="0"/>
      <dgm:spPr/>
    </dgm:pt>
    <dgm:pt modelId="{F92B98D0-5EEB-4069-9A6E-CBA6E538FBAD}" type="pres">
      <dgm:prSet presAssocID="{5CB3C0F5-3930-4110-83BC-4856A1CAAF07}" presName="horzThree" presStyleCnt="0"/>
      <dgm:spPr/>
    </dgm:pt>
    <dgm:pt modelId="{40430603-B99D-A044-9C61-71C17BC5BB50}" type="pres">
      <dgm:prSet presAssocID="{9B29E5A0-611E-E94B-924A-12213041B254}" presName="vertFour" presStyleCnt="0">
        <dgm:presLayoutVars>
          <dgm:chPref val="3"/>
        </dgm:presLayoutVars>
      </dgm:prSet>
      <dgm:spPr/>
    </dgm:pt>
    <dgm:pt modelId="{C5C3D8F3-7F07-9B42-8D65-0DB5A4A1346E}" type="pres">
      <dgm:prSet presAssocID="{9B29E5A0-611E-E94B-924A-12213041B254}" presName="txFour" presStyleLbl="node4" presStyleIdx="1" presStyleCnt="13">
        <dgm:presLayoutVars>
          <dgm:chPref val="3"/>
        </dgm:presLayoutVars>
      </dgm:prSet>
      <dgm:spPr/>
    </dgm:pt>
    <dgm:pt modelId="{FFE663B1-34CF-3848-A24A-442D82D5DD7B}" type="pres">
      <dgm:prSet presAssocID="{9B29E5A0-611E-E94B-924A-12213041B254}" presName="horzFour" presStyleCnt="0"/>
      <dgm:spPr/>
    </dgm:pt>
    <dgm:pt modelId="{7A05BABC-D5BC-1B46-9E72-31B55124534D}" type="pres">
      <dgm:prSet presAssocID="{4BA9ADB8-96ED-9C47-A2C5-C6C989243B12}" presName="sibSpaceFour" presStyleCnt="0"/>
      <dgm:spPr/>
    </dgm:pt>
    <dgm:pt modelId="{5B0254AE-FD26-5B4F-9A23-FBE4CD01BAF4}" type="pres">
      <dgm:prSet presAssocID="{78465C26-6D49-624B-BE6C-4FFC349218F7}" presName="vertFour" presStyleCnt="0">
        <dgm:presLayoutVars>
          <dgm:chPref val="3"/>
        </dgm:presLayoutVars>
      </dgm:prSet>
      <dgm:spPr/>
    </dgm:pt>
    <dgm:pt modelId="{FD3119FA-E868-3F4D-83B6-B9D7F485EE20}" type="pres">
      <dgm:prSet presAssocID="{78465C26-6D49-624B-BE6C-4FFC349218F7}" presName="txFour" presStyleLbl="node4" presStyleIdx="2" presStyleCnt="13">
        <dgm:presLayoutVars>
          <dgm:chPref val="3"/>
        </dgm:presLayoutVars>
      </dgm:prSet>
      <dgm:spPr/>
    </dgm:pt>
    <dgm:pt modelId="{2A826AAC-F17C-C34B-9954-F2A999DC2BC2}" type="pres">
      <dgm:prSet presAssocID="{78465C26-6D49-624B-BE6C-4FFC349218F7}" presName="horzFour" presStyleCnt="0"/>
      <dgm:spPr/>
    </dgm:pt>
    <dgm:pt modelId="{032D6409-A892-634C-B7F9-33798C826344}" type="pres">
      <dgm:prSet presAssocID="{DF488585-7ADA-47D1-B9EF-9EC6F533BA10}" presName="sibSpaceThree" presStyleCnt="0"/>
      <dgm:spPr/>
    </dgm:pt>
    <dgm:pt modelId="{26CA22F2-31E2-964A-89F4-A74949690396}" type="pres">
      <dgm:prSet presAssocID="{98A7D669-0875-B146-9946-4D4AF42A7D3E}" presName="vertThree" presStyleCnt="0"/>
      <dgm:spPr/>
    </dgm:pt>
    <dgm:pt modelId="{DAC9FEB8-B2BE-E94A-B178-54BB13EB8A58}" type="pres">
      <dgm:prSet presAssocID="{98A7D669-0875-B146-9946-4D4AF42A7D3E}" presName="txThree" presStyleLbl="node3" presStyleIdx="2" presStyleCnt="6">
        <dgm:presLayoutVars>
          <dgm:chPref val="3"/>
        </dgm:presLayoutVars>
      </dgm:prSet>
      <dgm:spPr/>
    </dgm:pt>
    <dgm:pt modelId="{B626E951-A673-2444-973E-18C1C366F4BC}" type="pres">
      <dgm:prSet presAssocID="{98A7D669-0875-B146-9946-4D4AF42A7D3E}" presName="parTransThree" presStyleCnt="0"/>
      <dgm:spPr/>
    </dgm:pt>
    <dgm:pt modelId="{EAFC10CC-0044-7A4B-AFDA-AE905D81214B}" type="pres">
      <dgm:prSet presAssocID="{98A7D669-0875-B146-9946-4D4AF42A7D3E}" presName="horzThree" presStyleCnt="0"/>
      <dgm:spPr/>
    </dgm:pt>
    <dgm:pt modelId="{221C690E-4DBC-7F47-B728-8DBC5B5E07FB}" type="pres">
      <dgm:prSet presAssocID="{D962D495-0904-2040-B121-75C682AB3922}" presName="vertFour" presStyleCnt="0">
        <dgm:presLayoutVars>
          <dgm:chPref val="3"/>
        </dgm:presLayoutVars>
      </dgm:prSet>
      <dgm:spPr/>
    </dgm:pt>
    <dgm:pt modelId="{02DB53FC-2DBF-A84A-B79C-32345865D2EF}" type="pres">
      <dgm:prSet presAssocID="{D962D495-0904-2040-B121-75C682AB3922}" presName="txFour" presStyleLbl="node4" presStyleIdx="3" presStyleCnt="13">
        <dgm:presLayoutVars>
          <dgm:chPref val="3"/>
        </dgm:presLayoutVars>
      </dgm:prSet>
      <dgm:spPr/>
    </dgm:pt>
    <dgm:pt modelId="{5DCE5876-3D6D-8749-812B-371D5FB0F512}" type="pres">
      <dgm:prSet presAssocID="{D962D495-0904-2040-B121-75C682AB3922}" presName="horzFour" presStyleCnt="0"/>
      <dgm:spPr/>
    </dgm:pt>
    <dgm:pt modelId="{5AF71185-4A57-F841-958C-C85D9778DC6D}" type="pres">
      <dgm:prSet presAssocID="{AB56AE93-1623-0041-9B24-51C3EEE0610C}" presName="sibSpaceFour" presStyleCnt="0"/>
      <dgm:spPr/>
    </dgm:pt>
    <dgm:pt modelId="{F946A150-8517-6845-8C32-F786F6378AB2}" type="pres">
      <dgm:prSet presAssocID="{088D3AAE-D564-AD4D-8A6E-3416F344BE3A}" presName="vertFour" presStyleCnt="0">
        <dgm:presLayoutVars>
          <dgm:chPref val="3"/>
        </dgm:presLayoutVars>
      </dgm:prSet>
      <dgm:spPr/>
    </dgm:pt>
    <dgm:pt modelId="{40215900-48B1-A74D-881C-528D809073F7}" type="pres">
      <dgm:prSet presAssocID="{088D3AAE-D564-AD4D-8A6E-3416F344BE3A}" presName="txFour" presStyleLbl="node4" presStyleIdx="4" presStyleCnt="13">
        <dgm:presLayoutVars>
          <dgm:chPref val="3"/>
        </dgm:presLayoutVars>
      </dgm:prSet>
      <dgm:spPr/>
    </dgm:pt>
    <dgm:pt modelId="{13B6C06E-CC05-184B-B36F-24C3FFD07A3D}" type="pres">
      <dgm:prSet presAssocID="{088D3AAE-D564-AD4D-8A6E-3416F344BE3A}" presName="horzFour" presStyleCnt="0"/>
      <dgm:spPr/>
    </dgm:pt>
    <dgm:pt modelId="{2B65696B-AC46-DB48-A53E-84FEBFB0F60A}" type="pres">
      <dgm:prSet presAssocID="{E5FD0E6B-191B-6D4A-9110-FEAF6F806B0C}" presName="sibSpaceFour" presStyleCnt="0"/>
      <dgm:spPr/>
    </dgm:pt>
    <dgm:pt modelId="{53B5DB01-D7BD-EB41-9429-AF9731D39316}" type="pres">
      <dgm:prSet presAssocID="{6BF8129E-4437-EE4A-9EFC-E87AB41ED552}" presName="vertFour" presStyleCnt="0">
        <dgm:presLayoutVars>
          <dgm:chPref val="3"/>
        </dgm:presLayoutVars>
      </dgm:prSet>
      <dgm:spPr/>
    </dgm:pt>
    <dgm:pt modelId="{DDBB3492-AA50-5049-A952-C6B8DE74345E}" type="pres">
      <dgm:prSet presAssocID="{6BF8129E-4437-EE4A-9EFC-E87AB41ED552}" presName="txFour" presStyleLbl="node4" presStyleIdx="5" presStyleCnt="13">
        <dgm:presLayoutVars>
          <dgm:chPref val="3"/>
        </dgm:presLayoutVars>
      </dgm:prSet>
      <dgm:spPr/>
    </dgm:pt>
    <dgm:pt modelId="{83BD93CE-EE7C-5845-892C-0B26AE5E8585}" type="pres">
      <dgm:prSet presAssocID="{6BF8129E-4437-EE4A-9EFC-E87AB41ED552}" presName="horzFour" presStyleCnt="0"/>
      <dgm:spPr/>
    </dgm:pt>
    <dgm:pt modelId="{71697EC2-73D6-A942-B079-8141331D7F89}" type="pres">
      <dgm:prSet presAssocID="{410319FB-8D83-1044-9873-D012FD6C4554}" presName="sibSpaceThree" presStyleCnt="0"/>
      <dgm:spPr/>
    </dgm:pt>
    <dgm:pt modelId="{77365839-CEBF-914C-9C4F-AAA425CE7938}" type="pres">
      <dgm:prSet presAssocID="{9C8FEBBE-9F5E-F34B-8416-CBDE207F48B4}" presName="vertThree" presStyleCnt="0"/>
      <dgm:spPr/>
    </dgm:pt>
    <dgm:pt modelId="{8512A8AD-1E95-E144-9082-40C17260B455}" type="pres">
      <dgm:prSet presAssocID="{9C8FEBBE-9F5E-F34B-8416-CBDE207F48B4}" presName="txThree" presStyleLbl="node3" presStyleIdx="3" presStyleCnt="6">
        <dgm:presLayoutVars>
          <dgm:chPref val="3"/>
        </dgm:presLayoutVars>
      </dgm:prSet>
      <dgm:spPr/>
    </dgm:pt>
    <dgm:pt modelId="{15DFFDEC-D2D4-6D4C-A23F-1BF7F7D73AA3}" type="pres">
      <dgm:prSet presAssocID="{9C8FEBBE-9F5E-F34B-8416-CBDE207F48B4}" presName="parTransThree" presStyleCnt="0"/>
      <dgm:spPr/>
    </dgm:pt>
    <dgm:pt modelId="{9935210B-F576-4D4D-ACC5-F26C4BEC5413}" type="pres">
      <dgm:prSet presAssocID="{9C8FEBBE-9F5E-F34B-8416-CBDE207F48B4}" presName="horzThree" presStyleCnt="0"/>
      <dgm:spPr/>
    </dgm:pt>
    <dgm:pt modelId="{34FF19BE-87F9-7C45-98E0-16A6DA082AB2}" type="pres">
      <dgm:prSet presAssocID="{F968FEC9-1275-7540-B30E-F08496F2406F}" presName="vertFour" presStyleCnt="0">
        <dgm:presLayoutVars>
          <dgm:chPref val="3"/>
        </dgm:presLayoutVars>
      </dgm:prSet>
      <dgm:spPr/>
    </dgm:pt>
    <dgm:pt modelId="{42E90324-5BA0-284F-A973-7A47CC841183}" type="pres">
      <dgm:prSet presAssocID="{F968FEC9-1275-7540-B30E-F08496F2406F}" presName="txFour" presStyleLbl="node4" presStyleIdx="6" presStyleCnt="13">
        <dgm:presLayoutVars>
          <dgm:chPref val="3"/>
        </dgm:presLayoutVars>
      </dgm:prSet>
      <dgm:spPr/>
    </dgm:pt>
    <dgm:pt modelId="{0A8CB01F-A93D-814D-8058-0B9B17E08B4F}" type="pres">
      <dgm:prSet presAssocID="{F968FEC9-1275-7540-B30E-F08496F2406F}" presName="horzFour" presStyleCnt="0"/>
      <dgm:spPr/>
    </dgm:pt>
    <dgm:pt modelId="{F0815E4D-4311-B74D-82AF-FEC724C83953}" type="pres">
      <dgm:prSet presAssocID="{25745114-1928-B144-8208-FBD0FC92627C}" presName="sibSpaceFour" presStyleCnt="0"/>
      <dgm:spPr/>
    </dgm:pt>
    <dgm:pt modelId="{127AF68B-39B1-3748-A438-B8060E84D205}" type="pres">
      <dgm:prSet presAssocID="{2A3CD25E-35B2-A748-9682-25BB46C7CD9D}" presName="vertFour" presStyleCnt="0">
        <dgm:presLayoutVars>
          <dgm:chPref val="3"/>
        </dgm:presLayoutVars>
      </dgm:prSet>
      <dgm:spPr/>
    </dgm:pt>
    <dgm:pt modelId="{35876186-423B-D640-BE6D-36ADF0A5AAA5}" type="pres">
      <dgm:prSet presAssocID="{2A3CD25E-35B2-A748-9682-25BB46C7CD9D}" presName="txFour" presStyleLbl="node4" presStyleIdx="7" presStyleCnt="13">
        <dgm:presLayoutVars>
          <dgm:chPref val="3"/>
        </dgm:presLayoutVars>
      </dgm:prSet>
      <dgm:spPr/>
    </dgm:pt>
    <dgm:pt modelId="{12F45165-820D-CC49-8A0C-70C59851A3A9}" type="pres">
      <dgm:prSet presAssocID="{2A3CD25E-35B2-A748-9682-25BB46C7CD9D}" presName="horzFour" presStyleCnt="0"/>
      <dgm:spPr/>
    </dgm:pt>
    <dgm:pt modelId="{79189243-F406-1D4A-85C2-B12BA180F77D}" type="pres">
      <dgm:prSet presAssocID="{23AE3DD8-E76F-2E44-AD13-6B8D196210AE}" presName="sibSpaceFour" presStyleCnt="0"/>
      <dgm:spPr/>
    </dgm:pt>
    <dgm:pt modelId="{4861F251-1512-3046-9DAC-1F019C306D66}" type="pres">
      <dgm:prSet presAssocID="{DA44281C-F476-4143-AAB6-48BDFB1A0377}" presName="vertFour" presStyleCnt="0">
        <dgm:presLayoutVars>
          <dgm:chPref val="3"/>
        </dgm:presLayoutVars>
      </dgm:prSet>
      <dgm:spPr/>
    </dgm:pt>
    <dgm:pt modelId="{1406DA09-F069-7C4E-A736-43FA6A86099B}" type="pres">
      <dgm:prSet presAssocID="{DA44281C-F476-4143-AAB6-48BDFB1A0377}" presName="txFour" presStyleLbl="node4" presStyleIdx="8" presStyleCnt="13">
        <dgm:presLayoutVars>
          <dgm:chPref val="3"/>
        </dgm:presLayoutVars>
      </dgm:prSet>
      <dgm:spPr/>
    </dgm:pt>
    <dgm:pt modelId="{37E2DD71-5506-A649-98D1-B878440DAF5E}" type="pres">
      <dgm:prSet presAssocID="{DA44281C-F476-4143-AAB6-48BDFB1A0377}" presName="horzFour" presStyleCnt="0"/>
      <dgm:spPr/>
    </dgm:pt>
    <dgm:pt modelId="{8C522369-864E-4F97-BBD3-9074B0589314}" type="pres">
      <dgm:prSet presAssocID="{F773BE1A-39C6-4A2F-8B4C-039751DACCF8}" presName="sibSpaceTwo" presStyleCnt="0"/>
      <dgm:spPr/>
    </dgm:pt>
    <dgm:pt modelId="{0DCC97E7-D929-4CDA-8B6F-AA524767FEBA}" type="pres">
      <dgm:prSet presAssocID="{D101A1B9-C5B1-4233-8CB4-3B77E801034C}" presName="vertTwo" presStyleCnt="0"/>
      <dgm:spPr/>
    </dgm:pt>
    <dgm:pt modelId="{E61A559A-6736-4399-B705-B6D0A1A184F9}" type="pres">
      <dgm:prSet presAssocID="{D101A1B9-C5B1-4233-8CB4-3B77E801034C}" presName="txTwo" presStyleLbl="node2" presStyleIdx="1" presStyleCnt="2">
        <dgm:presLayoutVars>
          <dgm:chPref val="3"/>
        </dgm:presLayoutVars>
      </dgm:prSet>
      <dgm:spPr/>
    </dgm:pt>
    <dgm:pt modelId="{647F19B7-5D68-9E4D-A280-D1B56F17F92C}" type="pres">
      <dgm:prSet presAssocID="{D101A1B9-C5B1-4233-8CB4-3B77E801034C}" presName="parTransTwo" presStyleCnt="0"/>
      <dgm:spPr/>
    </dgm:pt>
    <dgm:pt modelId="{D97851CE-69DC-4F00-A894-6637A1AF1945}" type="pres">
      <dgm:prSet presAssocID="{D101A1B9-C5B1-4233-8CB4-3B77E801034C}" presName="horzTwo" presStyleCnt="0"/>
      <dgm:spPr/>
    </dgm:pt>
    <dgm:pt modelId="{9846724B-A4E1-3945-AED6-7152588F34D1}" type="pres">
      <dgm:prSet presAssocID="{11A88A24-C71C-7442-A900-9ACC3C3D0398}" presName="vertThree" presStyleCnt="0"/>
      <dgm:spPr/>
    </dgm:pt>
    <dgm:pt modelId="{701185F6-AE7E-BA46-A80C-4C9B13EA6915}" type="pres">
      <dgm:prSet presAssocID="{11A88A24-C71C-7442-A900-9ACC3C3D0398}" presName="txThree" presStyleLbl="node3" presStyleIdx="4" presStyleCnt="6">
        <dgm:presLayoutVars>
          <dgm:chPref val="3"/>
        </dgm:presLayoutVars>
      </dgm:prSet>
      <dgm:spPr/>
    </dgm:pt>
    <dgm:pt modelId="{30D12A52-ACE0-3F4B-A983-E36938BD4837}" type="pres">
      <dgm:prSet presAssocID="{11A88A24-C71C-7442-A900-9ACC3C3D0398}" presName="parTransThree" presStyleCnt="0"/>
      <dgm:spPr/>
    </dgm:pt>
    <dgm:pt modelId="{A5F611B3-2717-F941-888A-6073D807A5F1}" type="pres">
      <dgm:prSet presAssocID="{11A88A24-C71C-7442-A900-9ACC3C3D0398}" presName="horzThree" presStyleCnt="0"/>
      <dgm:spPr/>
    </dgm:pt>
    <dgm:pt modelId="{D9428ACC-33D2-B74A-9F0F-39FA8B486BFA}" type="pres">
      <dgm:prSet presAssocID="{3F19BD6B-7EB5-4569-88FD-2166AC96553F}" presName="vertFour" presStyleCnt="0">
        <dgm:presLayoutVars>
          <dgm:chPref val="3"/>
        </dgm:presLayoutVars>
      </dgm:prSet>
      <dgm:spPr/>
    </dgm:pt>
    <dgm:pt modelId="{EAD27AA0-56DF-ED4D-85EE-37D11D0D1B5D}" type="pres">
      <dgm:prSet presAssocID="{3F19BD6B-7EB5-4569-88FD-2166AC96553F}" presName="txFour" presStyleLbl="node4" presStyleIdx="9" presStyleCnt="13">
        <dgm:presLayoutVars>
          <dgm:chPref val="3"/>
        </dgm:presLayoutVars>
      </dgm:prSet>
      <dgm:spPr/>
    </dgm:pt>
    <dgm:pt modelId="{1BAD4B41-744F-AB4F-8C3F-F32BF3C49B69}" type="pres">
      <dgm:prSet presAssocID="{3F19BD6B-7EB5-4569-88FD-2166AC96553F}" presName="horzFour" presStyleCnt="0"/>
      <dgm:spPr/>
    </dgm:pt>
    <dgm:pt modelId="{9B4B5A2C-3347-5E40-AF4A-0792AECF4999}" type="pres">
      <dgm:prSet presAssocID="{87072A8A-69DC-4AC0-9346-23311B1BC674}" presName="sibSpaceFour" presStyleCnt="0"/>
      <dgm:spPr/>
    </dgm:pt>
    <dgm:pt modelId="{7F4BE302-98B9-5946-BDB7-3E455D2C63C0}" type="pres">
      <dgm:prSet presAssocID="{4B6B93E4-3F0C-E140-B9A8-E010C6622105}" presName="vertFour" presStyleCnt="0">
        <dgm:presLayoutVars>
          <dgm:chPref val="3"/>
        </dgm:presLayoutVars>
      </dgm:prSet>
      <dgm:spPr/>
    </dgm:pt>
    <dgm:pt modelId="{51D54A2D-1755-E545-A565-6EF49ABBCB9B}" type="pres">
      <dgm:prSet presAssocID="{4B6B93E4-3F0C-E140-B9A8-E010C6622105}" presName="txFour" presStyleLbl="node4" presStyleIdx="10" presStyleCnt="13">
        <dgm:presLayoutVars>
          <dgm:chPref val="3"/>
        </dgm:presLayoutVars>
      </dgm:prSet>
      <dgm:spPr/>
    </dgm:pt>
    <dgm:pt modelId="{F0E39AA1-72D6-234B-99DF-0FBB33315226}" type="pres">
      <dgm:prSet presAssocID="{4B6B93E4-3F0C-E140-B9A8-E010C6622105}" presName="horzFour" presStyleCnt="0"/>
      <dgm:spPr/>
    </dgm:pt>
    <dgm:pt modelId="{A7041610-A157-E448-8CC4-826AD7C59851}" type="pres">
      <dgm:prSet presAssocID="{136BA8FD-9AB9-1E43-A962-C2980E072B5A}" presName="sibSpaceThree" presStyleCnt="0"/>
      <dgm:spPr/>
    </dgm:pt>
    <dgm:pt modelId="{78BF1A83-C4E2-AF43-BD72-777149639023}" type="pres">
      <dgm:prSet presAssocID="{2FBE7741-2F0E-445B-A892-27C8090BF6B5}" presName="vertThree" presStyleCnt="0"/>
      <dgm:spPr/>
    </dgm:pt>
    <dgm:pt modelId="{1689DC54-AD5A-BE4E-8419-4CE8D3C16717}" type="pres">
      <dgm:prSet presAssocID="{2FBE7741-2F0E-445B-A892-27C8090BF6B5}" presName="txThree" presStyleLbl="node3" presStyleIdx="5" presStyleCnt="6">
        <dgm:presLayoutVars>
          <dgm:chPref val="3"/>
        </dgm:presLayoutVars>
      </dgm:prSet>
      <dgm:spPr/>
    </dgm:pt>
    <dgm:pt modelId="{00BFEBB8-599B-A645-96BE-B2BFB5DF7621}" type="pres">
      <dgm:prSet presAssocID="{2FBE7741-2F0E-445B-A892-27C8090BF6B5}" presName="parTransThree" presStyleCnt="0"/>
      <dgm:spPr/>
    </dgm:pt>
    <dgm:pt modelId="{CAF02A52-250D-8144-93A1-654C9F03BE96}" type="pres">
      <dgm:prSet presAssocID="{2FBE7741-2F0E-445B-A892-27C8090BF6B5}" presName="horzThree" presStyleCnt="0"/>
      <dgm:spPr/>
    </dgm:pt>
    <dgm:pt modelId="{7F39EC13-51E4-2A44-B36E-CC3CC31D4534}" type="pres">
      <dgm:prSet presAssocID="{A498F324-D70F-4A6E-BD98-B5996F26CAB5}" presName="vertFour" presStyleCnt="0">
        <dgm:presLayoutVars>
          <dgm:chPref val="3"/>
        </dgm:presLayoutVars>
      </dgm:prSet>
      <dgm:spPr/>
    </dgm:pt>
    <dgm:pt modelId="{981D05E5-0BEC-3041-9AA5-4B58166350E3}" type="pres">
      <dgm:prSet presAssocID="{A498F324-D70F-4A6E-BD98-B5996F26CAB5}" presName="txFour" presStyleLbl="node4" presStyleIdx="11" presStyleCnt="13">
        <dgm:presLayoutVars>
          <dgm:chPref val="3"/>
        </dgm:presLayoutVars>
      </dgm:prSet>
      <dgm:spPr/>
    </dgm:pt>
    <dgm:pt modelId="{CCF95CA6-7997-0C40-B158-016DDE976E42}" type="pres">
      <dgm:prSet presAssocID="{A498F324-D70F-4A6E-BD98-B5996F26CAB5}" presName="horzFour" presStyleCnt="0"/>
      <dgm:spPr/>
    </dgm:pt>
    <dgm:pt modelId="{9A096467-6A8D-4F48-90A7-A3CE5F139D83}" type="pres">
      <dgm:prSet presAssocID="{6C1A09DD-73C1-4764-84E0-52DC043AB98C}" presName="sibSpaceFour" presStyleCnt="0"/>
      <dgm:spPr/>
    </dgm:pt>
    <dgm:pt modelId="{68F221EA-2285-4D4D-B724-F3D1D25B9D5B}" type="pres">
      <dgm:prSet presAssocID="{4EDF0CB3-025F-7446-ABB8-31C9C78E604C}" presName="vertFour" presStyleCnt="0">
        <dgm:presLayoutVars>
          <dgm:chPref val="3"/>
        </dgm:presLayoutVars>
      </dgm:prSet>
      <dgm:spPr/>
    </dgm:pt>
    <dgm:pt modelId="{BF51CB4B-8CC5-DB4C-91C0-0FA2F63F852D}" type="pres">
      <dgm:prSet presAssocID="{4EDF0CB3-025F-7446-ABB8-31C9C78E604C}" presName="txFour" presStyleLbl="node4" presStyleIdx="12" presStyleCnt="13">
        <dgm:presLayoutVars>
          <dgm:chPref val="3"/>
        </dgm:presLayoutVars>
      </dgm:prSet>
      <dgm:spPr/>
    </dgm:pt>
    <dgm:pt modelId="{1FC7B446-0CA0-E04B-8D2A-983B53B5134C}" type="pres">
      <dgm:prSet presAssocID="{4EDF0CB3-025F-7446-ABB8-31C9C78E604C}" presName="horzFour" presStyleCnt="0"/>
      <dgm:spPr/>
    </dgm:pt>
  </dgm:ptLst>
  <dgm:cxnLst>
    <dgm:cxn modelId="{369E8C15-6A15-9549-8FE2-EE5000A5FB28}" srcId="{9C8FEBBE-9F5E-F34B-8416-CBDE207F48B4}" destId="{2A3CD25E-35B2-A748-9682-25BB46C7CD9D}" srcOrd="1" destOrd="0" parTransId="{86E6594E-0C1A-A849-BB05-91A437E6D91A}" sibTransId="{23AE3DD8-E76F-2E44-AD13-6B8D196210AE}"/>
    <dgm:cxn modelId="{61C82A21-FA03-3A49-8FEC-24A48E4E5A0D}" type="presOf" srcId="{9C8FEBBE-9F5E-F34B-8416-CBDE207F48B4}" destId="{8512A8AD-1E95-E144-9082-40C17260B455}" srcOrd="0" destOrd="0" presId="urn:microsoft.com/office/officeart/2005/8/layout/hierarchy4"/>
    <dgm:cxn modelId="{D5933F2A-4AC8-9148-8D04-C13D94F30717}" srcId="{D101A1B9-C5B1-4233-8CB4-3B77E801034C}" destId="{11A88A24-C71C-7442-A900-9ACC3C3D0398}" srcOrd="0" destOrd="0" parTransId="{B546C5BA-F47E-BC46-886D-45B80B0BF96C}" sibTransId="{136BA8FD-9AB9-1E43-A962-C2980E072B5A}"/>
    <dgm:cxn modelId="{84F82F2D-F5F8-1140-80E8-F5BFC024A68C}" type="presOf" srcId="{78465C26-6D49-624B-BE6C-4FFC349218F7}" destId="{FD3119FA-E868-3F4D-83B6-B9D7F485EE20}" srcOrd="0" destOrd="0" presId="urn:microsoft.com/office/officeart/2005/8/layout/hierarchy4"/>
    <dgm:cxn modelId="{1EBE8A2D-BC54-3147-B61B-2C75AC48C468}" type="presOf" srcId="{D962D495-0904-2040-B121-75C682AB3922}" destId="{02DB53FC-2DBF-A84A-B79C-32345865D2EF}" srcOrd="0" destOrd="0" presId="urn:microsoft.com/office/officeart/2005/8/layout/hierarchy4"/>
    <dgm:cxn modelId="{F79B5B36-BF76-4DF5-9B15-B320FAEFA66C}" type="presOf" srcId="{D101A1B9-C5B1-4233-8CB4-3B77E801034C}" destId="{E61A559A-6736-4399-B705-B6D0A1A184F9}" srcOrd="0" destOrd="0" presId="urn:microsoft.com/office/officeart/2005/8/layout/hierarchy4"/>
    <dgm:cxn modelId="{19DFA738-4A3E-1748-8F83-21F3EE695E77}" type="presOf" srcId="{DA44281C-F476-4143-AAB6-48BDFB1A0377}" destId="{1406DA09-F069-7C4E-A736-43FA6A86099B}" srcOrd="0" destOrd="0" presId="urn:microsoft.com/office/officeart/2005/8/layout/hierarchy4"/>
    <dgm:cxn modelId="{5A1B5539-EE09-4ACF-BB4C-A4B05B27600F}" srcId="{9F51DE84-4943-49D3-BDA6-B9560FBDEFF6}" destId="{5CB3C0F5-3930-4110-83BC-4856A1CAAF07}" srcOrd="1" destOrd="0" parTransId="{94593FAA-88EC-41EC-BA21-A8F22B18D2E5}" sibTransId="{DF488585-7ADA-47D1-B9EF-9EC6F533BA10}"/>
    <dgm:cxn modelId="{32B9CE40-6032-4A79-AD24-91A2FE2969C8}" srcId="{BDC201DE-6CB5-4609-9452-D70C7BD679D5}" destId="{9F51DE84-4943-49D3-BDA6-B9560FBDEFF6}" srcOrd="0" destOrd="0" parTransId="{A06A9CA6-A548-43EE-9445-3F1888493DEF}" sibTransId="{F773BE1A-39C6-4A2F-8B4C-039751DACCF8}"/>
    <dgm:cxn modelId="{87B4A34C-ACC7-4644-9A17-A20BB620A710}" srcId="{DE9CBA21-86A5-4169-97A9-0E4A040B71B0}" destId="{ADA0EAD0-15C6-5542-BC73-C78743041BDB}" srcOrd="0" destOrd="0" parTransId="{C1B86160-804F-094D-B51D-4B5D873F4E01}" sibTransId="{94B5E0B8-6DCD-E840-A592-0175ADECD024}"/>
    <dgm:cxn modelId="{A881A450-418B-6246-8A32-0CA6AECC2ED3}" srcId="{2FBE7741-2F0E-445B-A892-27C8090BF6B5}" destId="{4EDF0CB3-025F-7446-ABB8-31C9C78E604C}" srcOrd="1" destOrd="0" parTransId="{B00247E8-9086-6B4A-91AB-B3CBE6B16670}" sibTransId="{8A0D9336-CE5F-8445-A4ED-C142958E7E96}"/>
    <dgm:cxn modelId="{4E79125C-C099-2145-A60F-655EC5411F3C}" type="presOf" srcId="{4EDF0CB3-025F-7446-ABB8-31C9C78E604C}" destId="{BF51CB4B-8CC5-DB4C-91C0-0FA2F63F852D}" srcOrd="0" destOrd="0" presId="urn:microsoft.com/office/officeart/2005/8/layout/hierarchy4"/>
    <dgm:cxn modelId="{E9FBF263-D754-7F4A-9C44-B8A87972FA9D}" type="presOf" srcId="{2A3CD25E-35B2-A748-9682-25BB46C7CD9D}" destId="{35876186-423B-D640-BE6D-36ADF0A5AAA5}" srcOrd="0" destOrd="0" presId="urn:microsoft.com/office/officeart/2005/8/layout/hierarchy4"/>
    <dgm:cxn modelId="{0022916A-4A65-414D-8CEB-609C2FB27BDA}" type="presOf" srcId="{088D3AAE-D564-AD4D-8A6E-3416F344BE3A}" destId="{40215900-48B1-A74D-881C-528D809073F7}" srcOrd="0" destOrd="0" presId="urn:microsoft.com/office/officeart/2005/8/layout/hierarchy4"/>
    <dgm:cxn modelId="{91D06A70-B5ED-4D00-9C37-5274E74C889A}" srcId="{2FBE7741-2F0E-445B-A892-27C8090BF6B5}" destId="{A498F324-D70F-4A6E-BD98-B5996F26CAB5}" srcOrd="0" destOrd="0" parTransId="{02A0F445-5784-4074-8879-EBFC718E09C3}" sibTransId="{6C1A09DD-73C1-4764-84E0-52DC043AB98C}"/>
    <dgm:cxn modelId="{7B3ACB71-26EB-1940-8AFB-7FB0E404C6AF}" type="presOf" srcId="{9B29E5A0-611E-E94B-924A-12213041B254}" destId="{C5C3D8F3-7F07-9B42-8D65-0DB5A4A1346E}" srcOrd="0" destOrd="0" presId="urn:microsoft.com/office/officeart/2005/8/layout/hierarchy4"/>
    <dgm:cxn modelId="{8AE61E72-33DB-FF49-BB84-0D92AE9F8A4C}" type="presOf" srcId="{11A88A24-C71C-7442-A900-9ACC3C3D0398}" destId="{701185F6-AE7E-BA46-A80C-4C9B13EA6915}" srcOrd="0" destOrd="0" presId="urn:microsoft.com/office/officeart/2005/8/layout/hierarchy4"/>
    <dgm:cxn modelId="{BE8EF473-1AD7-4BB7-9B5D-6B21D3171995}" srcId="{BDC201DE-6CB5-4609-9452-D70C7BD679D5}" destId="{D101A1B9-C5B1-4233-8CB4-3B77E801034C}" srcOrd="1" destOrd="0" parTransId="{AEB60E18-40C2-4E5D-B156-8843CFB627B6}" sibTransId="{3ECF29B4-9F9D-4ED0-8F6C-BE12A51F8584}"/>
    <dgm:cxn modelId="{BD7E367D-4A03-0C40-AEAD-30A4527CAA8F}" srcId="{9F51DE84-4943-49D3-BDA6-B9560FBDEFF6}" destId="{9C8FEBBE-9F5E-F34B-8416-CBDE207F48B4}" srcOrd="3" destOrd="0" parTransId="{82A30CB1-D55C-1D4B-96AD-FFA19B64BF97}" sibTransId="{69BB819D-3352-7848-88C7-6EF1282D1321}"/>
    <dgm:cxn modelId="{161CD780-5971-124E-BAEF-F01C402383E9}" srcId="{9F51DE84-4943-49D3-BDA6-B9560FBDEFF6}" destId="{98A7D669-0875-B146-9946-4D4AF42A7D3E}" srcOrd="2" destOrd="0" parTransId="{CB5328FE-F840-4C4A-B7EA-F4CF6E9E8F09}" sibTransId="{410319FB-8D83-1044-9873-D012FD6C4554}"/>
    <dgm:cxn modelId="{96AD6881-2F12-4F10-A386-C9C83690A4C7}" type="presOf" srcId="{9F51DE84-4943-49D3-BDA6-B9560FBDEFF6}" destId="{8AF78853-5CAF-4458-A125-E4277A4FB4B0}" srcOrd="0" destOrd="0" presId="urn:microsoft.com/office/officeart/2005/8/layout/hierarchy4"/>
    <dgm:cxn modelId="{A9D53F85-7C9E-ED45-BD2E-C6C9ED161191}" srcId="{98A7D669-0875-B146-9946-4D4AF42A7D3E}" destId="{6BF8129E-4437-EE4A-9EFC-E87AB41ED552}" srcOrd="2" destOrd="0" parTransId="{FCF052EA-0D11-1846-89CB-96A1909BF22E}" sibTransId="{990CCFA6-6672-C749-BDD5-044C98C1E7BD}"/>
    <dgm:cxn modelId="{6542B988-CC80-004D-A0A5-28FE8FD2B47F}" type="presOf" srcId="{6BF8129E-4437-EE4A-9EFC-E87AB41ED552}" destId="{DDBB3492-AA50-5049-A952-C6B8DE74345E}" srcOrd="0" destOrd="0" presId="urn:microsoft.com/office/officeart/2005/8/layout/hierarchy4"/>
    <dgm:cxn modelId="{5129CB89-C5D0-4F09-9FBC-522915C679B1}" srcId="{D101A1B9-C5B1-4233-8CB4-3B77E801034C}" destId="{2FBE7741-2F0E-445B-A892-27C8090BF6B5}" srcOrd="1" destOrd="0" parTransId="{3BEA5822-27D5-4646-8943-4F7245284140}" sibTransId="{06EDD1EC-9D61-4547-A249-0F2D28DEE02E}"/>
    <dgm:cxn modelId="{8711A48D-8FC7-F648-BA88-71EEE81AA64F}" type="presOf" srcId="{ADA0EAD0-15C6-5542-BC73-C78743041BDB}" destId="{58D791AB-4577-CF47-954E-0F8B20CCE419}" srcOrd="0" destOrd="0" presId="urn:microsoft.com/office/officeart/2005/8/layout/hierarchy4"/>
    <dgm:cxn modelId="{8F314FA3-49B2-8942-A997-03AF99E9FD35}" srcId="{9C8FEBBE-9F5E-F34B-8416-CBDE207F48B4}" destId="{DA44281C-F476-4143-AAB6-48BDFB1A0377}" srcOrd="2" destOrd="0" parTransId="{AC1B4F14-AA7C-DE4C-860E-2F648367ED8C}" sibTransId="{4DA306D1-4D8C-EB4C-AD14-9B3A5FB26405}"/>
    <dgm:cxn modelId="{E6E7BDA5-BCEF-8643-B703-861BBC77DC20}" srcId="{11A88A24-C71C-7442-A900-9ACC3C3D0398}" destId="{4B6B93E4-3F0C-E140-B9A8-E010C6622105}" srcOrd="1" destOrd="0" parTransId="{9BE3E62E-BE1A-0647-859B-4E291F2D7690}" sibTransId="{2F2CC9C4-3CA1-8C41-A645-03C7DD6D9405}"/>
    <dgm:cxn modelId="{87A23DA8-2DFE-5945-B336-4FF4FF81FF43}" type="presOf" srcId="{F968FEC9-1275-7540-B30E-F08496F2406F}" destId="{42E90324-5BA0-284F-A973-7A47CC841183}" srcOrd="0" destOrd="0" presId="urn:microsoft.com/office/officeart/2005/8/layout/hierarchy4"/>
    <dgm:cxn modelId="{D3E23DA9-5E67-8940-9F61-EACC2ACEF7F7}" type="presOf" srcId="{2FBE7741-2F0E-445B-A892-27C8090BF6B5}" destId="{1689DC54-AD5A-BE4E-8419-4CE8D3C16717}" srcOrd="0" destOrd="0" presId="urn:microsoft.com/office/officeart/2005/8/layout/hierarchy4"/>
    <dgm:cxn modelId="{125D53AA-5E2D-4590-AAD2-4DC54271B559}" srcId="{78EEC7F3-5A0C-4DC7-B5FB-D5276AD8EDFB}" destId="{BDC201DE-6CB5-4609-9452-D70C7BD679D5}" srcOrd="0" destOrd="0" parTransId="{D6869E74-7589-40D3-8F12-D4F4A6A76015}" sibTransId="{2B40775B-3870-4A4E-AAAD-87F5CE1F4F0D}"/>
    <dgm:cxn modelId="{277CE1AD-7895-5146-9BC9-BE3076BFC14C}" type="presOf" srcId="{98A7D669-0875-B146-9946-4D4AF42A7D3E}" destId="{DAC9FEB8-B2BE-E94A-B178-54BB13EB8A58}" srcOrd="0" destOrd="0" presId="urn:microsoft.com/office/officeart/2005/8/layout/hierarchy4"/>
    <dgm:cxn modelId="{EDE64BB3-E08C-394B-AD83-851EF1779F02}" type="presOf" srcId="{A498F324-D70F-4A6E-BD98-B5996F26CAB5}" destId="{981D05E5-0BEC-3041-9AA5-4B58166350E3}" srcOrd="0" destOrd="0" presId="urn:microsoft.com/office/officeart/2005/8/layout/hierarchy4"/>
    <dgm:cxn modelId="{666C58B6-9263-4937-97CD-BC4005617B67}" srcId="{11A88A24-C71C-7442-A900-9ACC3C3D0398}" destId="{3F19BD6B-7EB5-4569-88FD-2166AC96553F}" srcOrd="0" destOrd="0" parTransId="{FA9BE6D1-662F-4F4E-A4C8-ADA6308A3CC3}" sibTransId="{87072A8A-69DC-4AC0-9346-23311B1BC674}"/>
    <dgm:cxn modelId="{9404E2B9-EADB-4F40-8C15-0665DD7B3AAC}" type="presOf" srcId="{5CB3C0F5-3930-4110-83BC-4856A1CAAF07}" destId="{3C09C9BE-BD66-4795-8C2D-60291B11F2C9}" srcOrd="0" destOrd="0" presId="urn:microsoft.com/office/officeart/2005/8/layout/hierarchy4"/>
    <dgm:cxn modelId="{58A2E4BF-1DB6-418E-9DBF-00CBE644B5C3}" type="presOf" srcId="{BDC201DE-6CB5-4609-9452-D70C7BD679D5}" destId="{8E60F034-5BCC-4DB2-8D3C-C3B1EF050BEC}" srcOrd="0" destOrd="0" presId="urn:microsoft.com/office/officeart/2005/8/layout/hierarchy4"/>
    <dgm:cxn modelId="{8ECFCEC9-BE8E-4EDE-B730-76548BECC413}" type="presOf" srcId="{78EEC7F3-5A0C-4DC7-B5FB-D5276AD8EDFB}" destId="{9181F8ED-1CD7-419B-AF3A-9B71605BEB9D}" srcOrd="0" destOrd="0" presId="urn:microsoft.com/office/officeart/2005/8/layout/hierarchy4"/>
    <dgm:cxn modelId="{E75B76CB-2BA5-5A40-B69E-34BFF01A5EF3}" srcId="{98A7D669-0875-B146-9946-4D4AF42A7D3E}" destId="{D962D495-0904-2040-B121-75C682AB3922}" srcOrd="0" destOrd="0" parTransId="{D96B43FB-09B4-EF44-BF62-1093E2650526}" sibTransId="{AB56AE93-1623-0041-9B24-51C3EEE0610C}"/>
    <dgm:cxn modelId="{23D587D5-99E2-9D48-8F1F-4B4B43FE7C6F}" srcId="{5CB3C0F5-3930-4110-83BC-4856A1CAAF07}" destId="{78465C26-6D49-624B-BE6C-4FFC349218F7}" srcOrd="1" destOrd="0" parTransId="{258DB9C7-213D-2141-8651-593C2713D7E6}" sibTransId="{2E1E7014-5FF4-514A-98DB-050140FA4B12}"/>
    <dgm:cxn modelId="{0EA0A1D8-9E6F-3944-A6EE-CA01915949CE}" srcId="{9C8FEBBE-9F5E-F34B-8416-CBDE207F48B4}" destId="{F968FEC9-1275-7540-B30E-F08496F2406F}" srcOrd="0" destOrd="0" parTransId="{614DBB50-ACA4-6542-8157-BD0E0659CA26}" sibTransId="{25745114-1928-B144-8208-FBD0FC92627C}"/>
    <dgm:cxn modelId="{E5E690DC-8E53-4694-8AD4-BF2E22BA59EC}" type="presOf" srcId="{DE9CBA21-86A5-4169-97A9-0E4A040B71B0}" destId="{1D1F46D8-906B-4BC1-83BB-657A60BF6980}" srcOrd="0" destOrd="0" presId="urn:microsoft.com/office/officeart/2005/8/layout/hierarchy4"/>
    <dgm:cxn modelId="{DDC8FDEA-139C-164E-A996-62CE326D8014}" type="presOf" srcId="{4B6B93E4-3F0C-E140-B9A8-E010C6622105}" destId="{51D54A2D-1755-E545-A565-6EF49ABBCB9B}" srcOrd="0" destOrd="0" presId="urn:microsoft.com/office/officeart/2005/8/layout/hierarchy4"/>
    <dgm:cxn modelId="{DAE3BAED-5154-AE4D-A3E3-441BDAC0ECA2}" srcId="{98A7D669-0875-B146-9946-4D4AF42A7D3E}" destId="{088D3AAE-D564-AD4D-8A6E-3416F344BE3A}" srcOrd="1" destOrd="0" parTransId="{A23A47F9-EBC2-914F-934F-16D9F280CED5}" sibTransId="{E5FD0E6B-191B-6D4A-9110-FEAF6F806B0C}"/>
    <dgm:cxn modelId="{96A05FF4-87FB-F24D-BA83-C2B5771F831C}" type="presOf" srcId="{3F19BD6B-7EB5-4569-88FD-2166AC96553F}" destId="{EAD27AA0-56DF-ED4D-85EE-37D11D0D1B5D}" srcOrd="0" destOrd="0" presId="urn:microsoft.com/office/officeart/2005/8/layout/hierarchy4"/>
    <dgm:cxn modelId="{225241F8-C53E-4661-822D-06321F851EDD}" srcId="{9F51DE84-4943-49D3-BDA6-B9560FBDEFF6}" destId="{DE9CBA21-86A5-4169-97A9-0E4A040B71B0}" srcOrd="0" destOrd="0" parTransId="{7E65055E-B72A-4A77-9DF2-5A9A8FF95D62}" sibTransId="{3AD6020E-59CC-4DD6-B6E3-E693A007FDDC}"/>
    <dgm:cxn modelId="{467220FC-BBFE-4547-B142-C294553E209B}" srcId="{5CB3C0F5-3930-4110-83BC-4856A1CAAF07}" destId="{9B29E5A0-611E-E94B-924A-12213041B254}" srcOrd="0" destOrd="0" parTransId="{935CD2ED-519B-4B4E-907F-123A51330205}" sibTransId="{4BA9ADB8-96ED-9C47-A2C5-C6C989243B12}"/>
    <dgm:cxn modelId="{01E133C7-9726-46F3-A85F-A0BFF37A1CD9}" type="presParOf" srcId="{9181F8ED-1CD7-419B-AF3A-9B71605BEB9D}" destId="{383A7FA7-B13E-4E37-8530-B7997B045D5A}" srcOrd="0" destOrd="0" presId="urn:microsoft.com/office/officeart/2005/8/layout/hierarchy4"/>
    <dgm:cxn modelId="{9BCA135F-FDF7-4FFF-B752-6EE0D52518D7}" type="presParOf" srcId="{383A7FA7-B13E-4E37-8530-B7997B045D5A}" destId="{8E60F034-5BCC-4DB2-8D3C-C3B1EF050BEC}" srcOrd="0" destOrd="0" presId="urn:microsoft.com/office/officeart/2005/8/layout/hierarchy4"/>
    <dgm:cxn modelId="{9F731F0E-AA4E-4ADF-BB6E-D35ECE7041DB}" type="presParOf" srcId="{383A7FA7-B13E-4E37-8530-B7997B045D5A}" destId="{CBF892AE-970D-4539-A085-A7B756260F51}" srcOrd="1" destOrd="0" presId="urn:microsoft.com/office/officeart/2005/8/layout/hierarchy4"/>
    <dgm:cxn modelId="{1ED98BE4-62B4-4ADF-A179-45F318B60EC3}" type="presParOf" srcId="{383A7FA7-B13E-4E37-8530-B7997B045D5A}" destId="{FE960048-8ED1-4A70-A0F8-64AC903C9309}" srcOrd="2" destOrd="0" presId="urn:microsoft.com/office/officeart/2005/8/layout/hierarchy4"/>
    <dgm:cxn modelId="{26B6BBF0-B790-4F7E-85DE-6345B23139A2}" type="presParOf" srcId="{FE960048-8ED1-4A70-A0F8-64AC903C9309}" destId="{FD059CC4-31DA-4A07-B8B9-C15CAF920D26}" srcOrd="0" destOrd="0" presId="urn:microsoft.com/office/officeart/2005/8/layout/hierarchy4"/>
    <dgm:cxn modelId="{C2073201-48FC-4345-A5A0-99E95418B70A}" type="presParOf" srcId="{FD059CC4-31DA-4A07-B8B9-C15CAF920D26}" destId="{8AF78853-5CAF-4458-A125-E4277A4FB4B0}" srcOrd="0" destOrd="0" presId="urn:microsoft.com/office/officeart/2005/8/layout/hierarchy4"/>
    <dgm:cxn modelId="{3A232FCA-1781-4C82-B9D3-62E810D91DF8}" type="presParOf" srcId="{FD059CC4-31DA-4A07-B8B9-C15CAF920D26}" destId="{369C054A-26DA-4FFF-B5EB-A7112A11310B}" srcOrd="1" destOrd="0" presId="urn:microsoft.com/office/officeart/2005/8/layout/hierarchy4"/>
    <dgm:cxn modelId="{A8996123-1788-4A05-AC62-E39475A25F62}" type="presParOf" srcId="{FD059CC4-31DA-4A07-B8B9-C15CAF920D26}" destId="{4BEA9358-067F-409D-AF14-52EE72852CE4}" srcOrd="2" destOrd="0" presId="urn:microsoft.com/office/officeart/2005/8/layout/hierarchy4"/>
    <dgm:cxn modelId="{A43E1471-0085-425F-8F42-000ACBB019B1}" type="presParOf" srcId="{4BEA9358-067F-409D-AF14-52EE72852CE4}" destId="{94B2E78B-07B5-4766-BE91-DEA05FB46106}" srcOrd="0" destOrd="0" presId="urn:microsoft.com/office/officeart/2005/8/layout/hierarchy4"/>
    <dgm:cxn modelId="{E6317814-A9D0-4359-9186-40DA74081DAD}" type="presParOf" srcId="{94B2E78B-07B5-4766-BE91-DEA05FB46106}" destId="{1D1F46D8-906B-4BC1-83BB-657A60BF6980}" srcOrd="0" destOrd="0" presId="urn:microsoft.com/office/officeart/2005/8/layout/hierarchy4"/>
    <dgm:cxn modelId="{914E6F34-FE83-D943-A702-BB5B7F4469AF}" type="presParOf" srcId="{94B2E78B-07B5-4766-BE91-DEA05FB46106}" destId="{A83C5CC6-8967-564B-917A-0CC6A7C4BA1F}" srcOrd="1" destOrd="0" presId="urn:microsoft.com/office/officeart/2005/8/layout/hierarchy4"/>
    <dgm:cxn modelId="{A1395C88-F9EF-4E97-924C-789102BBA7B3}" type="presParOf" srcId="{94B2E78B-07B5-4766-BE91-DEA05FB46106}" destId="{142D2FE2-F061-4BC0-884E-F21FAA24C88A}" srcOrd="2" destOrd="0" presId="urn:microsoft.com/office/officeart/2005/8/layout/hierarchy4"/>
    <dgm:cxn modelId="{9465171A-92E7-1643-8EF6-F5153630BE60}" type="presParOf" srcId="{142D2FE2-F061-4BC0-884E-F21FAA24C88A}" destId="{E3559B01-FF6F-7740-81E6-BC5C718C3246}" srcOrd="0" destOrd="0" presId="urn:microsoft.com/office/officeart/2005/8/layout/hierarchy4"/>
    <dgm:cxn modelId="{9A90223C-A422-6C4E-8FAC-22D859F33111}" type="presParOf" srcId="{E3559B01-FF6F-7740-81E6-BC5C718C3246}" destId="{58D791AB-4577-CF47-954E-0F8B20CCE419}" srcOrd="0" destOrd="0" presId="urn:microsoft.com/office/officeart/2005/8/layout/hierarchy4"/>
    <dgm:cxn modelId="{F96345A6-3356-B143-9414-686FD104062D}" type="presParOf" srcId="{E3559B01-FF6F-7740-81E6-BC5C718C3246}" destId="{317B1EBB-82AE-F043-BABB-1681F79D0C9B}" srcOrd="1" destOrd="0" presId="urn:microsoft.com/office/officeart/2005/8/layout/hierarchy4"/>
    <dgm:cxn modelId="{788C1C4A-584F-484F-AA69-0F0BBD45A0D6}" type="presParOf" srcId="{4BEA9358-067F-409D-AF14-52EE72852CE4}" destId="{59945F03-473F-4F9E-99EF-031D758604A5}" srcOrd="1" destOrd="0" presId="urn:microsoft.com/office/officeart/2005/8/layout/hierarchy4"/>
    <dgm:cxn modelId="{A0EC47B0-300E-4598-82D4-F0988CAE7B64}" type="presParOf" srcId="{4BEA9358-067F-409D-AF14-52EE72852CE4}" destId="{9632F767-B13A-44B2-BBE4-561D3860DD17}" srcOrd="2" destOrd="0" presId="urn:microsoft.com/office/officeart/2005/8/layout/hierarchy4"/>
    <dgm:cxn modelId="{DF804368-8A2C-46DA-AEF3-510C89000EE9}" type="presParOf" srcId="{9632F767-B13A-44B2-BBE4-561D3860DD17}" destId="{3C09C9BE-BD66-4795-8C2D-60291B11F2C9}" srcOrd="0" destOrd="0" presId="urn:microsoft.com/office/officeart/2005/8/layout/hierarchy4"/>
    <dgm:cxn modelId="{8C97A016-8470-5A4D-A347-F6B1DD384FE8}" type="presParOf" srcId="{9632F767-B13A-44B2-BBE4-561D3860DD17}" destId="{F971A50D-9ECE-424B-B615-63FF57010E0D}" srcOrd="1" destOrd="0" presId="urn:microsoft.com/office/officeart/2005/8/layout/hierarchy4"/>
    <dgm:cxn modelId="{56AAD87F-C8C1-467A-9A23-41DF3279BDCC}" type="presParOf" srcId="{9632F767-B13A-44B2-BBE4-561D3860DD17}" destId="{F92B98D0-5EEB-4069-9A6E-CBA6E538FBAD}" srcOrd="2" destOrd="0" presId="urn:microsoft.com/office/officeart/2005/8/layout/hierarchy4"/>
    <dgm:cxn modelId="{93F72108-8C3C-6946-9E17-B6A1DE80F3DA}" type="presParOf" srcId="{F92B98D0-5EEB-4069-9A6E-CBA6E538FBAD}" destId="{40430603-B99D-A044-9C61-71C17BC5BB50}" srcOrd="0" destOrd="0" presId="urn:microsoft.com/office/officeart/2005/8/layout/hierarchy4"/>
    <dgm:cxn modelId="{264DF800-EADA-A745-845A-E7FDFE0D0E46}" type="presParOf" srcId="{40430603-B99D-A044-9C61-71C17BC5BB50}" destId="{C5C3D8F3-7F07-9B42-8D65-0DB5A4A1346E}" srcOrd="0" destOrd="0" presId="urn:microsoft.com/office/officeart/2005/8/layout/hierarchy4"/>
    <dgm:cxn modelId="{E0EC5008-2A3B-1C4B-9EDE-C36420095EA0}" type="presParOf" srcId="{40430603-B99D-A044-9C61-71C17BC5BB50}" destId="{FFE663B1-34CF-3848-A24A-442D82D5DD7B}" srcOrd="1" destOrd="0" presId="urn:microsoft.com/office/officeart/2005/8/layout/hierarchy4"/>
    <dgm:cxn modelId="{8BC2FBB7-A15D-DB43-827C-5AEB86855383}" type="presParOf" srcId="{F92B98D0-5EEB-4069-9A6E-CBA6E538FBAD}" destId="{7A05BABC-D5BC-1B46-9E72-31B55124534D}" srcOrd="1" destOrd="0" presId="urn:microsoft.com/office/officeart/2005/8/layout/hierarchy4"/>
    <dgm:cxn modelId="{98B61448-FA94-A24D-B718-4E01130A214F}" type="presParOf" srcId="{F92B98D0-5EEB-4069-9A6E-CBA6E538FBAD}" destId="{5B0254AE-FD26-5B4F-9A23-FBE4CD01BAF4}" srcOrd="2" destOrd="0" presId="urn:microsoft.com/office/officeart/2005/8/layout/hierarchy4"/>
    <dgm:cxn modelId="{6A617EF2-0ABB-CB47-B236-D633123638CE}" type="presParOf" srcId="{5B0254AE-FD26-5B4F-9A23-FBE4CD01BAF4}" destId="{FD3119FA-E868-3F4D-83B6-B9D7F485EE20}" srcOrd="0" destOrd="0" presId="urn:microsoft.com/office/officeart/2005/8/layout/hierarchy4"/>
    <dgm:cxn modelId="{45DBB855-81B1-9645-A441-7578C6608203}" type="presParOf" srcId="{5B0254AE-FD26-5B4F-9A23-FBE4CD01BAF4}" destId="{2A826AAC-F17C-C34B-9954-F2A999DC2BC2}" srcOrd="1" destOrd="0" presId="urn:microsoft.com/office/officeart/2005/8/layout/hierarchy4"/>
    <dgm:cxn modelId="{1DED20F9-818D-F342-B580-0D2803A3CC3C}" type="presParOf" srcId="{4BEA9358-067F-409D-AF14-52EE72852CE4}" destId="{032D6409-A892-634C-B7F9-33798C826344}" srcOrd="3" destOrd="0" presId="urn:microsoft.com/office/officeart/2005/8/layout/hierarchy4"/>
    <dgm:cxn modelId="{65A0820C-9A95-B44E-BB64-49525E5C342F}" type="presParOf" srcId="{4BEA9358-067F-409D-AF14-52EE72852CE4}" destId="{26CA22F2-31E2-964A-89F4-A74949690396}" srcOrd="4" destOrd="0" presId="urn:microsoft.com/office/officeart/2005/8/layout/hierarchy4"/>
    <dgm:cxn modelId="{566CBBD1-1C5E-4C4E-8935-45B0F6AFE4FD}" type="presParOf" srcId="{26CA22F2-31E2-964A-89F4-A74949690396}" destId="{DAC9FEB8-B2BE-E94A-B178-54BB13EB8A58}" srcOrd="0" destOrd="0" presId="urn:microsoft.com/office/officeart/2005/8/layout/hierarchy4"/>
    <dgm:cxn modelId="{9B4DE405-9A87-824A-9E6A-1F9976424593}" type="presParOf" srcId="{26CA22F2-31E2-964A-89F4-A74949690396}" destId="{B626E951-A673-2444-973E-18C1C366F4BC}" srcOrd="1" destOrd="0" presId="urn:microsoft.com/office/officeart/2005/8/layout/hierarchy4"/>
    <dgm:cxn modelId="{073087A0-CE41-EF4C-866E-388373DA48BF}" type="presParOf" srcId="{26CA22F2-31E2-964A-89F4-A74949690396}" destId="{EAFC10CC-0044-7A4B-AFDA-AE905D81214B}" srcOrd="2" destOrd="0" presId="urn:microsoft.com/office/officeart/2005/8/layout/hierarchy4"/>
    <dgm:cxn modelId="{D5373DD5-6FE6-1246-932D-6837F7AC1E8C}" type="presParOf" srcId="{EAFC10CC-0044-7A4B-AFDA-AE905D81214B}" destId="{221C690E-4DBC-7F47-B728-8DBC5B5E07FB}" srcOrd="0" destOrd="0" presId="urn:microsoft.com/office/officeart/2005/8/layout/hierarchy4"/>
    <dgm:cxn modelId="{E25811BD-BAFD-F844-B9C5-98F80EF55E09}" type="presParOf" srcId="{221C690E-4DBC-7F47-B728-8DBC5B5E07FB}" destId="{02DB53FC-2DBF-A84A-B79C-32345865D2EF}" srcOrd="0" destOrd="0" presId="urn:microsoft.com/office/officeart/2005/8/layout/hierarchy4"/>
    <dgm:cxn modelId="{AA790E79-AD92-1341-A6E9-29026EC82889}" type="presParOf" srcId="{221C690E-4DBC-7F47-B728-8DBC5B5E07FB}" destId="{5DCE5876-3D6D-8749-812B-371D5FB0F512}" srcOrd="1" destOrd="0" presId="urn:microsoft.com/office/officeart/2005/8/layout/hierarchy4"/>
    <dgm:cxn modelId="{2CC6D4D5-7426-5A4E-9428-60F26F65678E}" type="presParOf" srcId="{EAFC10CC-0044-7A4B-AFDA-AE905D81214B}" destId="{5AF71185-4A57-F841-958C-C85D9778DC6D}" srcOrd="1" destOrd="0" presId="urn:microsoft.com/office/officeart/2005/8/layout/hierarchy4"/>
    <dgm:cxn modelId="{D013DBBB-E2D8-7244-87B6-26F594C5D039}" type="presParOf" srcId="{EAFC10CC-0044-7A4B-AFDA-AE905D81214B}" destId="{F946A150-8517-6845-8C32-F786F6378AB2}" srcOrd="2" destOrd="0" presId="urn:microsoft.com/office/officeart/2005/8/layout/hierarchy4"/>
    <dgm:cxn modelId="{DBF94760-3B39-EE4F-AB3A-E5E97DF9FACE}" type="presParOf" srcId="{F946A150-8517-6845-8C32-F786F6378AB2}" destId="{40215900-48B1-A74D-881C-528D809073F7}" srcOrd="0" destOrd="0" presId="urn:microsoft.com/office/officeart/2005/8/layout/hierarchy4"/>
    <dgm:cxn modelId="{CAA572B9-3C39-5346-86D7-58C8039DEF49}" type="presParOf" srcId="{F946A150-8517-6845-8C32-F786F6378AB2}" destId="{13B6C06E-CC05-184B-B36F-24C3FFD07A3D}" srcOrd="1" destOrd="0" presId="urn:microsoft.com/office/officeart/2005/8/layout/hierarchy4"/>
    <dgm:cxn modelId="{70AC7F86-A89A-9E44-B0C1-E02688C12E67}" type="presParOf" srcId="{EAFC10CC-0044-7A4B-AFDA-AE905D81214B}" destId="{2B65696B-AC46-DB48-A53E-84FEBFB0F60A}" srcOrd="3" destOrd="0" presId="urn:microsoft.com/office/officeart/2005/8/layout/hierarchy4"/>
    <dgm:cxn modelId="{0EDB7F59-DB0F-3141-94F5-3B3DB3916530}" type="presParOf" srcId="{EAFC10CC-0044-7A4B-AFDA-AE905D81214B}" destId="{53B5DB01-D7BD-EB41-9429-AF9731D39316}" srcOrd="4" destOrd="0" presId="urn:microsoft.com/office/officeart/2005/8/layout/hierarchy4"/>
    <dgm:cxn modelId="{577A68AB-7591-0745-BE7A-B91F2289F1C5}" type="presParOf" srcId="{53B5DB01-D7BD-EB41-9429-AF9731D39316}" destId="{DDBB3492-AA50-5049-A952-C6B8DE74345E}" srcOrd="0" destOrd="0" presId="urn:microsoft.com/office/officeart/2005/8/layout/hierarchy4"/>
    <dgm:cxn modelId="{604DD2C1-40F2-9C43-A073-540353D0ED8D}" type="presParOf" srcId="{53B5DB01-D7BD-EB41-9429-AF9731D39316}" destId="{83BD93CE-EE7C-5845-892C-0B26AE5E8585}" srcOrd="1" destOrd="0" presId="urn:microsoft.com/office/officeart/2005/8/layout/hierarchy4"/>
    <dgm:cxn modelId="{E228FF12-0DA0-5749-9FE4-1340DE294E61}" type="presParOf" srcId="{4BEA9358-067F-409D-AF14-52EE72852CE4}" destId="{71697EC2-73D6-A942-B079-8141331D7F89}" srcOrd="5" destOrd="0" presId="urn:microsoft.com/office/officeart/2005/8/layout/hierarchy4"/>
    <dgm:cxn modelId="{0504ED30-1FED-3A43-9DC1-F24D52DC8264}" type="presParOf" srcId="{4BEA9358-067F-409D-AF14-52EE72852CE4}" destId="{77365839-CEBF-914C-9C4F-AAA425CE7938}" srcOrd="6" destOrd="0" presId="urn:microsoft.com/office/officeart/2005/8/layout/hierarchy4"/>
    <dgm:cxn modelId="{BED2ECAD-FD33-4C41-AE76-0525E36BA56B}" type="presParOf" srcId="{77365839-CEBF-914C-9C4F-AAA425CE7938}" destId="{8512A8AD-1E95-E144-9082-40C17260B455}" srcOrd="0" destOrd="0" presId="urn:microsoft.com/office/officeart/2005/8/layout/hierarchy4"/>
    <dgm:cxn modelId="{8FAFA867-EB32-5241-A3BD-7FED2AFFF111}" type="presParOf" srcId="{77365839-CEBF-914C-9C4F-AAA425CE7938}" destId="{15DFFDEC-D2D4-6D4C-A23F-1BF7F7D73AA3}" srcOrd="1" destOrd="0" presId="urn:microsoft.com/office/officeart/2005/8/layout/hierarchy4"/>
    <dgm:cxn modelId="{FB691444-3A2B-4943-B414-C8D3867013D5}" type="presParOf" srcId="{77365839-CEBF-914C-9C4F-AAA425CE7938}" destId="{9935210B-F576-4D4D-ACC5-F26C4BEC5413}" srcOrd="2" destOrd="0" presId="urn:microsoft.com/office/officeart/2005/8/layout/hierarchy4"/>
    <dgm:cxn modelId="{BF57BA40-E125-7E4B-AB72-8BE5219374DA}" type="presParOf" srcId="{9935210B-F576-4D4D-ACC5-F26C4BEC5413}" destId="{34FF19BE-87F9-7C45-98E0-16A6DA082AB2}" srcOrd="0" destOrd="0" presId="urn:microsoft.com/office/officeart/2005/8/layout/hierarchy4"/>
    <dgm:cxn modelId="{43C26FFC-A97C-1A4C-AB8A-CFDC92D585B3}" type="presParOf" srcId="{34FF19BE-87F9-7C45-98E0-16A6DA082AB2}" destId="{42E90324-5BA0-284F-A973-7A47CC841183}" srcOrd="0" destOrd="0" presId="urn:microsoft.com/office/officeart/2005/8/layout/hierarchy4"/>
    <dgm:cxn modelId="{F318D03F-F71C-714C-A7A1-3A09C88B969F}" type="presParOf" srcId="{34FF19BE-87F9-7C45-98E0-16A6DA082AB2}" destId="{0A8CB01F-A93D-814D-8058-0B9B17E08B4F}" srcOrd="1" destOrd="0" presId="urn:microsoft.com/office/officeart/2005/8/layout/hierarchy4"/>
    <dgm:cxn modelId="{5C480D44-9B45-9F4F-8379-13D1A7184A3A}" type="presParOf" srcId="{9935210B-F576-4D4D-ACC5-F26C4BEC5413}" destId="{F0815E4D-4311-B74D-82AF-FEC724C83953}" srcOrd="1" destOrd="0" presId="urn:microsoft.com/office/officeart/2005/8/layout/hierarchy4"/>
    <dgm:cxn modelId="{D1270932-C4D8-B948-B184-B0C8134E35CB}" type="presParOf" srcId="{9935210B-F576-4D4D-ACC5-F26C4BEC5413}" destId="{127AF68B-39B1-3748-A438-B8060E84D205}" srcOrd="2" destOrd="0" presId="urn:microsoft.com/office/officeart/2005/8/layout/hierarchy4"/>
    <dgm:cxn modelId="{BD84FCC6-4A8B-364C-8FF3-3B56C3F2D9E2}" type="presParOf" srcId="{127AF68B-39B1-3748-A438-B8060E84D205}" destId="{35876186-423B-D640-BE6D-36ADF0A5AAA5}" srcOrd="0" destOrd="0" presId="urn:microsoft.com/office/officeart/2005/8/layout/hierarchy4"/>
    <dgm:cxn modelId="{E7C6BAF4-E993-3C46-846A-EEFF4C0DCD85}" type="presParOf" srcId="{127AF68B-39B1-3748-A438-B8060E84D205}" destId="{12F45165-820D-CC49-8A0C-70C59851A3A9}" srcOrd="1" destOrd="0" presId="urn:microsoft.com/office/officeart/2005/8/layout/hierarchy4"/>
    <dgm:cxn modelId="{B5AF9DC5-3B95-7647-84A4-E86CAE469655}" type="presParOf" srcId="{9935210B-F576-4D4D-ACC5-F26C4BEC5413}" destId="{79189243-F406-1D4A-85C2-B12BA180F77D}" srcOrd="3" destOrd="0" presId="urn:microsoft.com/office/officeart/2005/8/layout/hierarchy4"/>
    <dgm:cxn modelId="{F628FF60-49B0-5140-BE07-1FE5BB4EA80E}" type="presParOf" srcId="{9935210B-F576-4D4D-ACC5-F26C4BEC5413}" destId="{4861F251-1512-3046-9DAC-1F019C306D66}" srcOrd="4" destOrd="0" presId="urn:microsoft.com/office/officeart/2005/8/layout/hierarchy4"/>
    <dgm:cxn modelId="{D6C02DA9-3762-6F44-A32E-EC7A5DD66A25}" type="presParOf" srcId="{4861F251-1512-3046-9DAC-1F019C306D66}" destId="{1406DA09-F069-7C4E-A736-43FA6A86099B}" srcOrd="0" destOrd="0" presId="urn:microsoft.com/office/officeart/2005/8/layout/hierarchy4"/>
    <dgm:cxn modelId="{DE9767E9-751E-034D-9AFB-B6CC3399812B}" type="presParOf" srcId="{4861F251-1512-3046-9DAC-1F019C306D66}" destId="{37E2DD71-5506-A649-98D1-B878440DAF5E}" srcOrd="1" destOrd="0" presId="urn:microsoft.com/office/officeart/2005/8/layout/hierarchy4"/>
    <dgm:cxn modelId="{FED1E01F-FBBA-435C-84FC-A421E694061D}" type="presParOf" srcId="{FE960048-8ED1-4A70-A0F8-64AC903C9309}" destId="{8C522369-864E-4F97-BBD3-9074B0589314}" srcOrd="1" destOrd="0" presId="urn:microsoft.com/office/officeart/2005/8/layout/hierarchy4"/>
    <dgm:cxn modelId="{6D8D2E7E-5B9C-4F49-B1F3-ABDAA914CBA7}" type="presParOf" srcId="{FE960048-8ED1-4A70-A0F8-64AC903C9309}" destId="{0DCC97E7-D929-4CDA-8B6F-AA524767FEBA}" srcOrd="2" destOrd="0" presId="urn:microsoft.com/office/officeart/2005/8/layout/hierarchy4"/>
    <dgm:cxn modelId="{90BA729A-4824-4BA8-A791-AE072FF9F5E4}" type="presParOf" srcId="{0DCC97E7-D929-4CDA-8B6F-AA524767FEBA}" destId="{E61A559A-6736-4399-B705-B6D0A1A184F9}" srcOrd="0" destOrd="0" presId="urn:microsoft.com/office/officeart/2005/8/layout/hierarchy4"/>
    <dgm:cxn modelId="{F31C6060-9442-2449-84F4-F2C3964653F3}" type="presParOf" srcId="{0DCC97E7-D929-4CDA-8B6F-AA524767FEBA}" destId="{647F19B7-5D68-9E4D-A280-D1B56F17F92C}" srcOrd="1" destOrd="0" presId="urn:microsoft.com/office/officeart/2005/8/layout/hierarchy4"/>
    <dgm:cxn modelId="{060C8250-974E-489F-99F2-927B11675245}" type="presParOf" srcId="{0DCC97E7-D929-4CDA-8B6F-AA524767FEBA}" destId="{D97851CE-69DC-4F00-A894-6637A1AF1945}" srcOrd="2" destOrd="0" presId="urn:microsoft.com/office/officeart/2005/8/layout/hierarchy4"/>
    <dgm:cxn modelId="{D48C343E-F769-B14F-B09E-32C8579933B2}" type="presParOf" srcId="{D97851CE-69DC-4F00-A894-6637A1AF1945}" destId="{9846724B-A4E1-3945-AED6-7152588F34D1}" srcOrd="0" destOrd="0" presId="urn:microsoft.com/office/officeart/2005/8/layout/hierarchy4"/>
    <dgm:cxn modelId="{8708A41A-A023-F647-9332-BB2B50C74E03}" type="presParOf" srcId="{9846724B-A4E1-3945-AED6-7152588F34D1}" destId="{701185F6-AE7E-BA46-A80C-4C9B13EA6915}" srcOrd="0" destOrd="0" presId="urn:microsoft.com/office/officeart/2005/8/layout/hierarchy4"/>
    <dgm:cxn modelId="{B7E0A35C-FD04-B242-810A-E4C6DBAF0276}" type="presParOf" srcId="{9846724B-A4E1-3945-AED6-7152588F34D1}" destId="{30D12A52-ACE0-3F4B-A983-E36938BD4837}" srcOrd="1" destOrd="0" presId="urn:microsoft.com/office/officeart/2005/8/layout/hierarchy4"/>
    <dgm:cxn modelId="{97ACBA0C-9258-2E44-95D1-F759C14773D9}" type="presParOf" srcId="{9846724B-A4E1-3945-AED6-7152588F34D1}" destId="{A5F611B3-2717-F941-888A-6073D807A5F1}" srcOrd="2" destOrd="0" presId="urn:microsoft.com/office/officeart/2005/8/layout/hierarchy4"/>
    <dgm:cxn modelId="{B4ED737F-D5F9-564F-B736-268F858CF9DF}" type="presParOf" srcId="{A5F611B3-2717-F941-888A-6073D807A5F1}" destId="{D9428ACC-33D2-B74A-9F0F-39FA8B486BFA}" srcOrd="0" destOrd="0" presId="urn:microsoft.com/office/officeart/2005/8/layout/hierarchy4"/>
    <dgm:cxn modelId="{B82C4279-3C95-D34E-9849-21BB2F9ADFB1}" type="presParOf" srcId="{D9428ACC-33D2-B74A-9F0F-39FA8B486BFA}" destId="{EAD27AA0-56DF-ED4D-85EE-37D11D0D1B5D}" srcOrd="0" destOrd="0" presId="urn:microsoft.com/office/officeart/2005/8/layout/hierarchy4"/>
    <dgm:cxn modelId="{591C27BA-0C16-C447-B532-09E643A28D1B}" type="presParOf" srcId="{D9428ACC-33D2-B74A-9F0F-39FA8B486BFA}" destId="{1BAD4B41-744F-AB4F-8C3F-F32BF3C49B69}" srcOrd="1" destOrd="0" presId="urn:microsoft.com/office/officeart/2005/8/layout/hierarchy4"/>
    <dgm:cxn modelId="{0C4FC795-D785-174D-93FB-5AA829EAC4EE}" type="presParOf" srcId="{A5F611B3-2717-F941-888A-6073D807A5F1}" destId="{9B4B5A2C-3347-5E40-AF4A-0792AECF4999}" srcOrd="1" destOrd="0" presId="urn:microsoft.com/office/officeart/2005/8/layout/hierarchy4"/>
    <dgm:cxn modelId="{1B7FE4AB-3345-E141-810C-B04C98608DF2}" type="presParOf" srcId="{A5F611B3-2717-F941-888A-6073D807A5F1}" destId="{7F4BE302-98B9-5946-BDB7-3E455D2C63C0}" srcOrd="2" destOrd="0" presId="urn:microsoft.com/office/officeart/2005/8/layout/hierarchy4"/>
    <dgm:cxn modelId="{2F2D51B9-8BA5-4D42-A942-112839D32337}" type="presParOf" srcId="{7F4BE302-98B9-5946-BDB7-3E455D2C63C0}" destId="{51D54A2D-1755-E545-A565-6EF49ABBCB9B}" srcOrd="0" destOrd="0" presId="urn:microsoft.com/office/officeart/2005/8/layout/hierarchy4"/>
    <dgm:cxn modelId="{0DCC7206-5F5E-8640-8B34-8A51962F324C}" type="presParOf" srcId="{7F4BE302-98B9-5946-BDB7-3E455D2C63C0}" destId="{F0E39AA1-72D6-234B-99DF-0FBB33315226}" srcOrd="1" destOrd="0" presId="urn:microsoft.com/office/officeart/2005/8/layout/hierarchy4"/>
    <dgm:cxn modelId="{11CBFD2A-7EDA-8F43-A733-0CA3AE60D3C6}" type="presParOf" srcId="{D97851CE-69DC-4F00-A894-6637A1AF1945}" destId="{A7041610-A157-E448-8CC4-826AD7C59851}" srcOrd="1" destOrd="0" presId="urn:microsoft.com/office/officeart/2005/8/layout/hierarchy4"/>
    <dgm:cxn modelId="{AC05C8B4-C4B1-4D4A-96A6-926D02FD6EC6}" type="presParOf" srcId="{D97851CE-69DC-4F00-A894-6637A1AF1945}" destId="{78BF1A83-C4E2-AF43-BD72-777149639023}" srcOrd="2" destOrd="0" presId="urn:microsoft.com/office/officeart/2005/8/layout/hierarchy4"/>
    <dgm:cxn modelId="{EF0C3AB8-2B11-9543-93D5-B4E87578FF16}" type="presParOf" srcId="{78BF1A83-C4E2-AF43-BD72-777149639023}" destId="{1689DC54-AD5A-BE4E-8419-4CE8D3C16717}" srcOrd="0" destOrd="0" presId="urn:microsoft.com/office/officeart/2005/8/layout/hierarchy4"/>
    <dgm:cxn modelId="{AB67BD00-8BDC-0840-A4CA-6D9B73D6C8F4}" type="presParOf" srcId="{78BF1A83-C4E2-AF43-BD72-777149639023}" destId="{00BFEBB8-599B-A645-96BE-B2BFB5DF7621}" srcOrd="1" destOrd="0" presId="urn:microsoft.com/office/officeart/2005/8/layout/hierarchy4"/>
    <dgm:cxn modelId="{08A6B210-806A-034C-BF4F-90ECEFD06C6C}" type="presParOf" srcId="{78BF1A83-C4E2-AF43-BD72-777149639023}" destId="{CAF02A52-250D-8144-93A1-654C9F03BE96}" srcOrd="2" destOrd="0" presId="urn:microsoft.com/office/officeart/2005/8/layout/hierarchy4"/>
    <dgm:cxn modelId="{3BD94990-1590-EC48-832A-A9943103973C}" type="presParOf" srcId="{CAF02A52-250D-8144-93A1-654C9F03BE96}" destId="{7F39EC13-51E4-2A44-B36E-CC3CC31D4534}" srcOrd="0" destOrd="0" presId="urn:microsoft.com/office/officeart/2005/8/layout/hierarchy4"/>
    <dgm:cxn modelId="{C758F7CA-58A7-B749-9937-15FAF99E907D}" type="presParOf" srcId="{7F39EC13-51E4-2A44-B36E-CC3CC31D4534}" destId="{981D05E5-0BEC-3041-9AA5-4B58166350E3}" srcOrd="0" destOrd="0" presId="urn:microsoft.com/office/officeart/2005/8/layout/hierarchy4"/>
    <dgm:cxn modelId="{A0F117F1-7E90-9547-BE32-E2D66876FBDF}" type="presParOf" srcId="{7F39EC13-51E4-2A44-B36E-CC3CC31D4534}" destId="{CCF95CA6-7997-0C40-B158-016DDE976E42}" srcOrd="1" destOrd="0" presId="urn:microsoft.com/office/officeart/2005/8/layout/hierarchy4"/>
    <dgm:cxn modelId="{35E07FE8-5E2F-1245-9DF8-7B4935EF6339}" type="presParOf" srcId="{CAF02A52-250D-8144-93A1-654C9F03BE96}" destId="{9A096467-6A8D-4F48-90A7-A3CE5F139D83}" srcOrd="1" destOrd="0" presId="urn:microsoft.com/office/officeart/2005/8/layout/hierarchy4"/>
    <dgm:cxn modelId="{C8E5B761-D3AC-5247-B8F5-71DCD1B4D91F}" type="presParOf" srcId="{CAF02A52-250D-8144-93A1-654C9F03BE96}" destId="{68F221EA-2285-4D4D-B724-F3D1D25B9D5B}" srcOrd="2" destOrd="0" presId="urn:microsoft.com/office/officeart/2005/8/layout/hierarchy4"/>
    <dgm:cxn modelId="{D0CB6609-5121-BF4B-82B6-24B2CBDD303E}" type="presParOf" srcId="{68F221EA-2285-4D4D-B724-F3D1D25B9D5B}" destId="{BF51CB4B-8CC5-DB4C-91C0-0FA2F63F852D}" srcOrd="0" destOrd="0" presId="urn:microsoft.com/office/officeart/2005/8/layout/hierarchy4"/>
    <dgm:cxn modelId="{1BD615B1-31C6-E248-8661-D2917FDD436E}" type="presParOf" srcId="{68F221EA-2285-4D4D-B724-F3D1D25B9D5B}" destId="{1FC7B446-0CA0-E04B-8D2A-983B53B5134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72482D-1366-4411-8447-83304A112C22}"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635AC959-1E18-4C23-AA08-ACEBD9A8455A}">
      <dgm:prSet phldrT="[Text]" phldr="0"/>
      <dgm:spPr/>
      <dgm:t>
        <a:bodyPr/>
        <a:lstStyle/>
        <a:p>
          <a:r>
            <a:rPr lang="en-US">
              <a:latin typeface="Calibri Light" panose="020F0302020204030204"/>
            </a:rPr>
            <a:t>3.0%</a:t>
          </a:r>
          <a:endParaRPr lang="en-US"/>
        </a:p>
      </dgm:t>
    </dgm:pt>
    <dgm:pt modelId="{DEE26977-0258-48D0-BF41-9DB5450D01F6}" type="parTrans" cxnId="{F67D0291-217E-420B-92BB-19C315827525}">
      <dgm:prSet/>
      <dgm:spPr/>
      <dgm:t>
        <a:bodyPr/>
        <a:lstStyle/>
        <a:p>
          <a:endParaRPr lang="en-US"/>
        </a:p>
      </dgm:t>
    </dgm:pt>
    <dgm:pt modelId="{90DCEC07-0CDC-4A3A-8CE7-05DE73D16B1C}" type="sibTrans" cxnId="{F67D0291-217E-420B-92BB-19C315827525}">
      <dgm:prSet/>
      <dgm:spPr/>
      <dgm:t>
        <a:bodyPr/>
        <a:lstStyle/>
        <a:p>
          <a:endParaRPr lang="en-US"/>
        </a:p>
      </dgm:t>
    </dgm:pt>
    <dgm:pt modelId="{A862555E-5147-43BA-9C3D-71D718EBFD8C}">
      <dgm:prSet phldrT="[Text]" phldr="0"/>
      <dgm:spPr/>
      <dgm:t>
        <a:bodyPr/>
        <a:lstStyle/>
        <a:p>
          <a:pPr rtl="0"/>
          <a:r>
            <a:rPr lang="en-US">
              <a:latin typeface="Calibri Light" panose="020F0302020204030204"/>
            </a:rPr>
            <a:t>Severe food insecurity</a:t>
          </a:r>
          <a:endParaRPr lang="en-US"/>
        </a:p>
      </dgm:t>
    </dgm:pt>
    <dgm:pt modelId="{22FB9B20-AD43-409A-98DE-4AF813105EC4}" type="parTrans" cxnId="{23F3B611-EBB5-4F0C-B991-546E324005F4}">
      <dgm:prSet/>
      <dgm:spPr/>
      <dgm:t>
        <a:bodyPr/>
        <a:lstStyle/>
        <a:p>
          <a:endParaRPr lang="en-US"/>
        </a:p>
      </dgm:t>
    </dgm:pt>
    <dgm:pt modelId="{86BEE29E-0D29-44FA-838F-D43562A84812}" type="sibTrans" cxnId="{23F3B611-EBB5-4F0C-B991-546E324005F4}">
      <dgm:prSet/>
      <dgm:spPr/>
      <dgm:t>
        <a:bodyPr/>
        <a:lstStyle/>
        <a:p>
          <a:endParaRPr lang="en-US"/>
        </a:p>
      </dgm:t>
    </dgm:pt>
    <dgm:pt modelId="{01D2B6BC-6DB6-4667-90FC-1563E4372335}">
      <dgm:prSet phldrT="[Text]" phldr="0"/>
      <dgm:spPr/>
      <dgm:t>
        <a:bodyPr/>
        <a:lstStyle/>
        <a:p>
          <a:pPr rtl="0"/>
          <a:r>
            <a:rPr lang="en-US">
              <a:latin typeface="Calibri Light" panose="020F0302020204030204"/>
            </a:rPr>
            <a:t>Missed meals, reduced intake, days without food</a:t>
          </a:r>
          <a:endParaRPr lang="en-US"/>
        </a:p>
      </dgm:t>
    </dgm:pt>
    <dgm:pt modelId="{BBA3EA9B-B079-477C-BAB0-2A44E792637D}" type="parTrans" cxnId="{54AD4055-1318-43E0-9FF0-1DEF340E8B76}">
      <dgm:prSet/>
      <dgm:spPr/>
      <dgm:t>
        <a:bodyPr/>
        <a:lstStyle/>
        <a:p>
          <a:endParaRPr lang="en-US"/>
        </a:p>
      </dgm:t>
    </dgm:pt>
    <dgm:pt modelId="{7BDA6B18-9AC0-4C32-885B-E09E929BA6B5}" type="sibTrans" cxnId="{54AD4055-1318-43E0-9FF0-1DEF340E8B76}">
      <dgm:prSet/>
      <dgm:spPr/>
      <dgm:t>
        <a:bodyPr/>
        <a:lstStyle/>
        <a:p>
          <a:endParaRPr lang="en-US"/>
        </a:p>
      </dgm:t>
    </dgm:pt>
    <dgm:pt modelId="{5CCF595A-A860-43F5-9BF6-84592A0B5D5B}">
      <dgm:prSet phldrT="[Text]" phldr="0"/>
      <dgm:spPr/>
      <dgm:t>
        <a:bodyPr/>
        <a:lstStyle/>
        <a:p>
          <a:r>
            <a:rPr lang="en-US">
              <a:latin typeface="Calibri Light" panose="020F0302020204030204"/>
            </a:rPr>
            <a:t>6.5%</a:t>
          </a:r>
          <a:endParaRPr lang="en-US"/>
        </a:p>
      </dgm:t>
    </dgm:pt>
    <dgm:pt modelId="{BA34F3B8-1364-4E8A-8AE5-DFD5CD003EF9}" type="parTrans" cxnId="{E0AB0EE9-BB2B-46DC-A962-3B2EE3AA9EE3}">
      <dgm:prSet/>
      <dgm:spPr/>
      <dgm:t>
        <a:bodyPr/>
        <a:lstStyle/>
        <a:p>
          <a:endParaRPr lang="en-US"/>
        </a:p>
      </dgm:t>
    </dgm:pt>
    <dgm:pt modelId="{F77C6D81-82E6-475D-8968-D930AAB1AF2D}" type="sibTrans" cxnId="{E0AB0EE9-BB2B-46DC-A962-3B2EE3AA9EE3}">
      <dgm:prSet/>
      <dgm:spPr/>
      <dgm:t>
        <a:bodyPr/>
        <a:lstStyle/>
        <a:p>
          <a:endParaRPr lang="en-US"/>
        </a:p>
      </dgm:t>
    </dgm:pt>
    <dgm:pt modelId="{EA37AE74-7CD9-40AB-B91F-9D68D74DAD99}">
      <dgm:prSet phldrT="[Text]" phldr="0"/>
      <dgm:spPr/>
      <dgm:t>
        <a:bodyPr/>
        <a:lstStyle/>
        <a:p>
          <a:pPr rtl="0"/>
          <a:r>
            <a:rPr lang="en-US">
              <a:latin typeface="Calibri Light" panose="020F0302020204030204"/>
            </a:rPr>
            <a:t>Moderate food insecurity</a:t>
          </a:r>
          <a:endParaRPr lang="en-US"/>
        </a:p>
      </dgm:t>
    </dgm:pt>
    <dgm:pt modelId="{3D3176A6-C270-41A1-B734-23B47B48D907}" type="parTrans" cxnId="{89BB8042-61A1-4F21-98D1-4442059A50B9}">
      <dgm:prSet/>
      <dgm:spPr/>
      <dgm:t>
        <a:bodyPr/>
        <a:lstStyle/>
        <a:p>
          <a:endParaRPr lang="en-US"/>
        </a:p>
      </dgm:t>
    </dgm:pt>
    <dgm:pt modelId="{FB18D09E-49E6-49CD-8661-C54F4AE5B57A}" type="sibTrans" cxnId="{89BB8042-61A1-4F21-98D1-4442059A50B9}">
      <dgm:prSet/>
      <dgm:spPr/>
      <dgm:t>
        <a:bodyPr/>
        <a:lstStyle/>
        <a:p>
          <a:endParaRPr lang="en-US"/>
        </a:p>
      </dgm:t>
    </dgm:pt>
    <dgm:pt modelId="{222CA335-B3AD-4D43-AA80-0DEBF7907C5B}">
      <dgm:prSet phldrT="[Text]" phldr="0"/>
      <dgm:spPr/>
      <dgm:t>
        <a:bodyPr/>
        <a:lstStyle/>
        <a:p>
          <a:pPr rtl="0"/>
          <a:r>
            <a:rPr lang="en-US"/>
            <a:t>Compromise in quality and/or quantity of food</a:t>
          </a:r>
        </a:p>
      </dgm:t>
    </dgm:pt>
    <dgm:pt modelId="{0D559A1B-B70F-4B2B-A3A9-DD94F2E6950F}" type="parTrans" cxnId="{A9328006-4238-4C47-BD0C-8E746884C4B9}">
      <dgm:prSet/>
      <dgm:spPr/>
      <dgm:t>
        <a:bodyPr/>
        <a:lstStyle/>
        <a:p>
          <a:endParaRPr lang="en-US"/>
        </a:p>
      </dgm:t>
    </dgm:pt>
    <dgm:pt modelId="{027B8BBD-5602-4F66-8989-E1A5B9927577}" type="sibTrans" cxnId="{A9328006-4238-4C47-BD0C-8E746884C4B9}">
      <dgm:prSet/>
      <dgm:spPr/>
      <dgm:t>
        <a:bodyPr/>
        <a:lstStyle/>
        <a:p>
          <a:endParaRPr lang="en-US"/>
        </a:p>
      </dgm:t>
    </dgm:pt>
    <dgm:pt modelId="{84B05633-FE51-4448-8454-5244F6BAFFAF}">
      <dgm:prSet phldrT="[Text]" phldr="0"/>
      <dgm:spPr/>
      <dgm:t>
        <a:bodyPr/>
        <a:lstStyle/>
        <a:p>
          <a:r>
            <a:rPr lang="en-US">
              <a:latin typeface="Calibri Light" panose="020F0302020204030204"/>
            </a:rPr>
            <a:t>4.3%</a:t>
          </a:r>
          <a:endParaRPr lang="en-US"/>
        </a:p>
      </dgm:t>
    </dgm:pt>
    <dgm:pt modelId="{FD38533C-A5DD-4982-9C40-773ADFD4BE18}" type="parTrans" cxnId="{ECE55223-8DDE-4230-BF11-8CDF42E5DD6A}">
      <dgm:prSet/>
      <dgm:spPr/>
      <dgm:t>
        <a:bodyPr/>
        <a:lstStyle/>
        <a:p>
          <a:endParaRPr lang="en-US"/>
        </a:p>
      </dgm:t>
    </dgm:pt>
    <dgm:pt modelId="{77A4865B-A807-4525-AF6D-44F221EF542E}" type="sibTrans" cxnId="{ECE55223-8DDE-4230-BF11-8CDF42E5DD6A}">
      <dgm:prSet/>
      <dgm:spPr/>
      <dgm:t>
        <a:bodyPr/>
        <a:lstStyle/>
        <a:p>
          <a:endParaRPr lang="en-US"/>
        </a:p>
      </dgm:t>
    </dgm:pt>
    <dgm:pt modelId="{63F5E0DE-30E1-491A-AF50-CA8949FDD435}">
      <dgm:prSet phldrT="[Text]" phldr="0"/>
      <dgm:spPr/>
      <dgm:t>
        <a:bodyPr/>
        <a:lstStyle/>
        <a:p>
          <a:pPr rtl="0"/>
          <a:r>
            <a:rPr lang="en-US">
              <a:latin typeface="Calibri Light" panose="020F0302020204030204"/>
            </a:rPr>
            <a:t>Marginal food insecurity</a:t>
          </a:r>
          <a:endParaRPr lang="en-US"/>
        </a:p>
      </dgm:t>
    </dgm:pt>
    <dgm:pt modelId="{09D0300A-2863-43A4-82C4-5B58E75215BB}" type="parTrans" cxnId="{D9C58AC8-2003-445B-8BDA-D37803477272}">
      <dgm:prSet/>
      <dgm:spPr/>
      <dgm:t>
        <a:bodyPr/>
        <a:lstStyle/>
        <a:p>
          <a:endParaRPr lang="en-US"/>
        </a:p>
      </dgm:t>
    </dgm:pt>
    <dgm:pt modelId="{8804F38B-EEF7-4982-9F1B-BCBEC1C9B592}" type="sibTrans" cxnId="{D9C58AC8-2003-445B-8BDA-D37803477272}">
      <dgm:prSet/>
      <dgm:spPr/>
      <dgm:t>
        <a:bodyPr/>
        <a:lstStyle/>
        <a:p>
          <a:endParaRPr lang="en-US"/>
        </a:p>
      </dgm:t>
    </dgm:pt>
    <dgm:pt modelId="{068CA80A-0BCF-4008-A117-393C3666C829}">
      <dgm:prSet phldrT="[Text]" phldr="0"/>
      <dgm:spPr/>
      <dgm:t>
        <a:bodyPr/>
        <a:lstStyle/>
        <a:p>
          <a:pPr rtl="0"/>
          <a:r>
            <a:rPr lang="en-US"/>
            <a:t>Worry about running out of food and/or limited food selection</a:t>
          </a:r>
        </a:p>
      </dgm:t>
    </dgm:pt>
    <dgm:pt modelId="{61DE4D9F-FB39-40AD-8A46-1673D162797E}" type="parTrans" cxnId="{B0F6A494-934D-4B6F-BA03-561FBAE00097}">
      <dgm:prSet/>
      <dgm:spPr/>
      <dgm:t>
        <a:bodyPr/>
        <a:lstStyle/>
        <a:p>
          <a:endParaRPr lang="en-US"/>
        </a:p>
      </dgm:t>
    </dgm:pt>
    <dgm:pt modelId="{D51026B4-CC5A-46BF-A36E-F1B8E22E8DB7}" type="sibTrans" cxnId="{B0F6A494-934D-4B6F-BA03-561FBAE00097}">
      <dgm:prSet/>
      <dgm:spPr/>
      <dgm:t>
        <a:bodyPr/>
        <a:lstStyle/>
        <a:p>
          <a:endParaRPr lang="en-US"/>
        </a:p>
      </dgm:t>
    </dgm:pt>
    <dgm:pt modelId="{670F00AC-7CBF-4073-9C42-ED78B595F51C}" type="pres">
      <dgm:prSet presAssocID="{6372482D-1366-4411-8447-83304A112C22}" presName="linearFlow" presStyleCnt="0">
        <dgm:presLayoutVars>
          <dgm:dir/>
          <dgm:animLvl val="lvl"/>
          <dgm:resizeHandles val="exact"/>
        </dgm:presLayoutVars>
      </dgm:prSet>
      <dgm:spPr/>
    </dgm:pt>
    <dgm:pt modelId="{624DB4A5-7AE2-477A-84F6-91A6C0FF68C1}" type="pres">
      <dgm:prSet presAssocID="{635AC959-1E18-4C23-AA08-ACEBD9A8455A}" presName="composite" presStyleCnt="0"/>
      <dgm:spPr/>
    </dgm:pt>
    <dgm:pt modelId="{3BCBCD6E-D40B-48A6-B586-4FC86C949B9F}" type="pres">
      <dgm:prSet presAssocID="{635AC959-1E18-4C23-AA08-ACEBD9A8455A}" presName="parentText" presStyleLbl="alignNode1" presStyleIdx="0" presStyleCnt="3">
        <dgm:presLayoutVars>
          <dgm:chMax val="1"/>
          <dgm:bulletEnabled val="1"/>
        </dgm:presLayoutVars>
      </dgm:prSet>
      <dgm:spPr/>
    </dgm:pt>
    <dgm:pt modelId="{AFCBB75B-D41B-41EA-95B8-AC5DA1037F0C}" type="pres">
      <dgm:prSet presAssocID="{635AC959-1E18-4C23-AA08-ACEBD9A8455A}" presName="descendantText" presStyleLbl="alignAcc1" presStyleIdx="0" presStyleCnt="3">
        <dgm:presLayoutVars>
          <dgm:bulletEnabled val="1"/>
        </dgm:presLayoutVars>
      </dgm:prSet>
      <dgm:spPr/>
    </dgm:pt>
    <dgm:pt modelId="{C3D568CD-6EC2-40CE-95F3-BAEAF5012936}" type="pres">
      <dgm:prSet presAssocID="{90DCEC07-0CDC-4A3A-8CE7-05DE73D16B1C}" presName="sp" presStyleCnt="0"/>
      <dgm:spPr/>
    </dgm:pt>
    <dgm:pt modelId="{DB8A69B3-3B87-46AD-A32B-395DF612693C}" type="pres">
      <dgm:prSet presAssocID="{5CCF595A-A860-43F5-9BF6-84592A0B5D5B}" presName="composite" presStyleCnt="0"/>
      <dgm:spPr/>
    </dgm:pt>
    <dgm:pt modelId="{A865F106-3650-4E9F-B825-5BBC67F50F2B}" type="pres">
      <dgm:prSet presAssocID="{5CCF595A-A860-43F5-9BF6-84592A0B5D5B}" presName="parentText" presStyleLbl="alignNode1" presStyleIdx="1" presStyleCnt="3">
        <dgm:presLayoutVars>
          <dgm:chMax val="1"/>
          <dgm:bulletEnabled val="1"/>
        </dgm:presLayoutVars>
      </dgm:prSet>
      <dgm:spPr/>
    </dgm:pt>
    <dgm:pt modelId="{32F7D49B-0DE8-459B-AD6F-5D31C32577B7}" type="pres">
      <dgm:prSet presAssocID="{5CCF595A-A860-43F5-9BF6-84592A0B5D5B}" presName="descendantText" presStyleLbl="alignAcc1" presStyleIdx="1" presStyleCnt="3">
        <dgm:presLayoutVars>
          <dgm:bulletEnabled val="1"/>
        </dgm:presLayoutVars>
      </dgm:prSet>
      <dgm:spPr/>
    </dgm:pt>
    <dgm:pt modelId="{48C3809B-CDD4-4FA9-943B-189C7A9C8AEB}" type="pres">
      <dgm:prSet presAssocID="{F77C6D81-82E6-475D-8968-D930AAB1AF2D}" presName="sp" presStyleCnt="0"/>
      <dgm:spPr/>
    </dgm:pt>
    <dgm:pt modelId="{83C0E2C9-34CA-4F99-8B34-4E3CD3D6A595}" type="pres">
      <dgm:prSet presAssocID="{84B05633-FE51-4448-8454-5244F6BAFFAF}" presName="composite" presStyleCnt="0"/>
      <dgm:spPr/>
    </dgm:pt>
    <dgm:pt modelId="{4AB0DEE2-4A04-4212-882D-598069493350}" type="pres">
      <dgm:prSet presAssocID="{84B05633-FE51-4448-8454-5244F6BAFFAF}" presName="parentText" presStyleLbl="alignNode1" presStyleIdx="2" presStyleCnt="3">
        <dgm:presLayoutVars>
          <dgm:chMax val="1"/>
          <dgm:bulletEnabled val="1"/>
        </dgm:presLayoutVars>
      </dgm:prSet>
      <dgm:spPr/>
    </dgm:pt>
    <dgm:pt modelId="{189D6E16-63E7-434C-AB05-A809E3A8BF03}" type="pres">
      <dgm:prSet presAssocID="{84B05633-FE51-4448-8454-5244F6BAFFAF}" presName="descendantText" presStyleLbl="alignAcc1" presStyleIdx="2" presStyleCnt="3">
        <dgm:presLayoutVars>
          <dgm:bulletEnabled val="1"/>
        </dgm:presLayoutVars>
      </dgm:prSet>
      <dgm:spPr/>
    </dgm:pt>
  </dgm:ptLst>
  <dgm:cxnLst>
    <dgm:cxn modelId="{A9328006-4238-4C47-BD0C-8E746884C4B9}" srcId="{5CCF595A-A860-43F5-9BF6-84592A0B5D5B}" destId="{222CA335-B3AD-4D43-AA80-0DEBF7907C5B}" srcOrd="1" destOrd="0" parTransId="{0D559A1B-B70F-4B2B-A3A9-DD94F2E6950F}" sibTransId="{027B8BBD-5602-4F66-8989-E1A5B9927577}"/>
    <dgm:cxn modelId="{7FD2940C-924F-4430-9C2C-CF0BDA483A7A}" type="presOf" srcId="{5CCF595A-A860-43F5-9BF6-84592A0B5D5B}" destId="{A865F106-3650-4E9F-B825-5BBC67F50F2B}" srcOrd="0" destOrd="0" presId="urn:microsoft.com/office/officeart/2005/8/layout/chevron2"/>
    <dgm:cxn modelId="{23F3B611-EBB5-4F0C-B991-546E324005F4}" srcId="{635AC959-1E18-4C23-AA08-ACEBD9A8455A}" destId="{A862555E-5147-43BA-9C3D-71D718EBFD8C}" srcOrd="0" destOrd="0" parTransId="{22FB9B20-AD43-409A-98DE-4AF813105EC4}" sibTransId="{86BEE29E-0D29-44FA-838F-D43562A84812}"/>
    <dgm:cxn modelId="{377DE412-89E5-4D17-8C2C-9E555714B7D0}" type="presOf" srcId="{EA37AE74-7CD9-40AB-B91F-9D68D74DAD99}" destId="{32F7D49B-0DE8-459B-AD6F-5D31C32577B7}" srcOrd="0" destOrd="0" presId="urn:microsoft.com/office/officeart/2005/8/layout/chevron2"/>
    <dgm:cxn modelId="{ECE55223-8DDE-4230-BF11-8CDF42E5DD6A}" srcId="{6372482D-1366-4411-8447-83304A112C22}" destId="{84B05633-FE51-4448-8454-5244F6BAFFAF}" srcOrd="2" destOrd="0" parTransId="{FD38533C-A5DD-4982-9C40-773ADFD4BE18}" sibTransId="{77A4865B-A807-4525-AF6D-44F221EF542E}"/>
    <dgm:cxn modelId="{516D542C-6624-43EA-838A-18158F47D537}" type="presOf" srcId="{A862555E-5147-43BA-9C3D-71D718EBFD8C}" destId="{AFCBB75B-D41B-41EA-95B8-AC5DA1037F0C}" srcOrd="0" destOrd="0" presId="urn:microsoft.com/office/officeart/2005/8/layout/chevron2"/>
    <dgm:cxn modelId="{89BB8042-61A1-4F21-98D1-4442059A50B9}" srcId="{5CCF595A-A860-43F5-9BF6-84592A0B5D5B}" destId="{EA37AE74-7CD9-40AB-B91F-9D68D74DAD99}" srcOrd="0" destOrd="0" parTransId="{3D3176A6-C270-41A1-B734-23B47B48D907}" sibTransId="{FB18D09E-49E6-49CD-8661-C54F4AE5B57A}"/>
    <dgm:cxn modelId="{7C8BF64B-5419-498E-BB20-A2D33FE23694}" type="presOf" srcId="{068CA80A-0BCF-4008-A117-393C3666C829}" destId="{189D6E16-63E7-434C-AB05-A809E3A8BF03}" srcOrd="0" destOrd="1" presId="urn:microsoft.com/office/officeart/2005/8/layout/chevron2"/>
    <dgm:cxn modelId="{54AD4055-1318-43E0-9FF0-1DEF340E8B76}" srcId="{635AC959-1E18-4C23-AA08-ACEBD9A8455A}" destId="{01D2B6BC-6DB6-4667-90FC-1563E4372335}" srcOrd="1" destOrd="0" parTransId="{BBA3EA9B-B079-477C-BAB0-2A44E792637D}" sibTransId="{7BDA6B18-9AC0-4C32-885B-E09E929BA6B5}"/>
    <dgm:cxn modelId="{F2A0128A-AA3B-4872-A8FB-8DB2E7345FBF}" type="presOf" srcId="{84B05633-FE51-4448-8454-5244F6BAFFAF}" destId="{4AB0DEE2-4A04-4212-882D-598069493350}" srcOrd="0" destOrd="0" presId="urn:microsoft.com/office/officeart/2005/8/layout/chevron2"/>
    <dgm:cxn modelId="{F67D0291-217E-420B-92BB-19C315827525}" srcId="{6372482D-1366-4411-8447-83304A112C22}" destId="{635AC959-1E18-4C23-AA08-ACEBD9A8455A}" srcOrd="0" destOrd="0" parTransId="{DEE26977-0258-48D0-BF41-9DB5450D01F6}" sibTransId="{90DCEC07-0CDC-4A3A-8CE7-05DE73D16B1C}"/>
    <dgm:cxn modelId="{B0F6A494-934D-4B6F-BA03-561FBAE00097}" srcId="{84B05633-FE51-4448-8454-5244F6BAFFAF}" destId="{068CA80A-0BCF-4008-A117-393C3666C829}" srcOrd="1" destOrd="0" parTransId="{61DE4D9F-FB39-40AD-8A46-1673D162797E}" sibTransId="{D51026B4-CC5A-46BF-A36E-F1B8E22E8DB7}"/>
    <dgm:cxn modelId="{13B74698-0068-4798-B406-4A0AE71AD522}" type="presOf" srcId="{01D2B6BC-6DB6-4667-90FC-1563E4372335}" destId="{AFCBB75B-D41B-41EA-95B8-AC5DA1037F0C}" srcOrd="0" destOrd="1" presId="urn:microsoft.com/office/officeart/2005/8/layout/chevron2"/>
    <dgm:cxn modelId="{C7FD3B9A-C1FD-413A-B9DE-04286AB2195E}" type="presOf" srcId="{63F5E0DE-30E1-491A-AF50-CA8949FDD435}" destId="{189D6E16-63E7-434C-AB05-A809E3A8BF03}" srcOrd="0" destOrd="0" presId="urn:microsoft.com/office/officeart/2005/8/layout/chevron2"/>
    <dgm:cxn modelId="{F778E19C-0134-4B75-AB94-24D2CD2EC83A}" type="presOf" srcId="{6372482D-1366-4411-8447-83304A112C22}" destId="{670F00AC-7CBF-4073-9C42-ED78B595F51C}" srcOrd="0" destOrd="0" presId="urn:microsoft.com/office/officeart/2005/8/layout/chevron2"/>
    <dgm:cxn modelId="{032BE7A3-2F9F-4A9F-9860-097396D0B2F5}" type="presOf" srcId="{635AC959-1E18-4C23-AA08-ACEBD9A8455A}" destId="{3BCBCD6E-D40B-48A6-B586-4FC86C949B9F}" srcOrd="0" destOrd="0" presId="urn:microsoft.com/office/officeart/2005/8/layout/chevron2"/>
    <dgm:cxn modelId="{F76811A7-BD7F-4E8A-83A2-7F44B1E7DC72}" type="presOf" srcId="{222CA335-B3AD-4D43-AA80-0DEBF7907C5B}" destId="{32F7D49B-0DE8-459B-AD6F-5D31C32577B7}" srcOrd="0" destOrd="1" presId="urn:microsoft.com/office/officeart/2005/8/layout/chevron2"/>
    <dgm:cxn modelId="{D9C58AC8-2003-445B-8BDA-D37803477272}" srcId="{84B05633-FE51-4448-8454-5244F6BAFFAF}" destId="{63F5E0DE-30E1-491A-AF50-CA8949FDD435}" srcOrd="0" destOrd="0" parTransId="{09D0300A-2863-43A4-82C4-5B58E75215BB}" sibTransId="{8804F38B-EEF7-4982-9F1B-BCBEC1C9B592}"/>
    <dgm:cxn modelId="{E0AB0EE9-BB2B-46DC-A962-3B2EE3AA9EE3}" srcId="{6372482D-1366-4411-8447-83304A112C22}" destId="{5CCF595A-A860-43F5-9BF6-84592A0B5D5B}" srcOrd="1" destOrd="0" parTransId="{BA34F3B8-1364-4E8A-8AE5-DFD5CD003EF9}" sibTransId="{F77C6D81-82E6-475D-8968-D930AAB1AF2D}"/>
    <dgm:cxn modelId="{756374D0-8639-4112-B4D4-5A9C476701AC}" type="presParOf" srcId="{670F00AC-7CBF-4073-9C42-ED78B595F51C}" destId="{624DB4A5-7AE2-477A-84F6-91A6C0FF68C1}" srcOrd="0" destOrd="0" presId="urn:microsoft.com/office/officeart/2005/8/layout/chevron2"/>
    <dgm:cxn modelId="{BF0EB0C9-FF3C-4CBB-9DD7-391923421E12}" type="presParOf" srcId="{624DB4A5-7AE2-477A-84F6-91A6C0FF68C1}" destId="{3BCBCD6E-D40B-48A6-B586-4FC86C949B9F}" srcOrd="0" destOrd="0" presId="urn:microsoft.com/office/officeart/2005/8/layout/chevron2"/>
    <dgm:cxn modelId="{10A103A9-44E7-4A93-9E70-85DD1ACD68B7}" type="presParOf" srcId="{624DB4A5-7AE2-477A-84F6-91A6C0FF68C1}" destId="{AFCBB75B-D41B-41EA-95B8-AC5DA1037F0C}" srcOrd="1" destOrd="0" presId="urn:microsoft.com/office/officeart/2005/8/layout/chevron2"/>
    <dgm:cxn modelId="{059A4CD7-1D69-4857-882D-EAAF38D83499}" type="presParOf" srcId="{670F00AC-7CBF-4073-9C42-ED78B595F51C}" destId="{C3D568CD-6EC2-40CE-95F3-BAEAF5012936}" srcOrd="1" destOrd="0" presId="urn:microsoft.com/office/officeart/2005/8/layout/chevron2"/>
    <dgm:cxn modelId="{B14717BC-B87A-4742-8C55-68AE9FEDC6EA}" type="presParOf" srcId="{670F00AC-7CBF-4073-9C42-ED78B595F51C}" destId="{DB8A69B3-3B87-46AD-A32B-395DF612693C}" srcOrd="2" destOrd="0" presId="urn:microsoft.com/office/officeart/2005/8/layout/chevron2"/>
    <dgm:cxn modelId="{89542061-AD01-45AD-A60C-A7BE6F244520}" type="presParOf" srcId="{DB8A69B3-3B87-46AD-A32B-395DF612693C}" destId="{A865F106-3650-4E9F-B825-5BBC67F50F2B}" srcOrd="0" destOrd="0" presId="urn:microsoft.com/office/officeart/2005/8/layout/chevron2"/>
    <dgm:cxn modelId="{EA316309-B155-407D-9340-BAA9185784BA}" type="presParOf" srcId="{DB8A69B3-3B87-46AD-A32B-395DF612693C}" destId="{32F7D49B-0DE8-459B-AD6F-5D31C32577B7}" srcOrd="1" destOrd="0" presId="urn:microsoft.com/office/officeart/2005/8/layout/chevron2"/>
    <dgm:cxn modelId="{48668C3F-FF3D-473F-AAD9-AA691B288A86}" type="presParOf" srcId="{670F00AC-7CBF-4073-9C42-ED78B595F51C}" destId="{48C3809B-CDD4-4FA9-943B-189C7A9C8AEB}" srcOrd="3" destOrd="0" presId="urn:microsoft.com/office/officeart/2005/8/layout/chevron2"/>
    <dgm:cxn modelId="{3CCFF876-46DA-4080-A8C5-73E6F4DCAB6F}" type="presParOf" srcId="{670F00AC-7CBF-4073-9C42-ED78B595F51C}" destId="{83C0E2C9-34CA-4F99-8B34-4E3CD3D6A595}" srcOrd="4" destOrd="0" presId="urn:microsoft.com/office/officeart/2005/8/layout/chevron2"/>
    <dgm:cxn modelId="{A49EE3B8-9CB4-4D54-AC2A-8BA3FA8A34A4}" type="presParOf" srcId="{83C0E2C9-34CA-4F99-8B34-4E3CD3D6A595}" destId="{4AB0DEE2-4A04-4212-882D-598069493350}" srcOrd="0" destOrd="0" presId="urn:microsoft.com/office/officeart/2005/8/layout/chevron2"/>
    <dgm:cxn modelId="{8EAB8A65-B3C4-49A3-93F8-1896D7127B29}" type="presParOf" srcId="{83C0E2C9-34CA-4F99-8B34-4E3CD3D6A595}" destId="{189D6E16-63E7-434C-AB05-A809E3A8BF0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0C12C9-7754-4260-A8D3-14210A0608F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58C09C95-5CEA-4C66-B29C-8BDE2D807F2C}">
      <dgm:prSet phldrT="[Text]" phldr="0"/>
      <dgm:spPr/>
      <dgm:t>
        <a:bodyPr/>
        <a:lstStyle/>
        <a:p>
          <a:r>
            <a:rPr lang="en-US">
              <a:latin typeface="Calibri Light" panose="020F0302020204030204"/>
            </a:rPr>
            <a:t>48%</a:t>
          </a:r>
          <a:endParaRPr lang="en-US"/>
        </a:p>
      </dgm:t>
    </dgm:pt>
    <dgm:pt modelId="{AD869CC1-FBC1-49B9-8128-65B7F910DFF9}" type="parTrans" cxnId="{B75AC30A-1B53-4772-8A95-89D62FE60528}">
      <dgm:prSet/>
      <dgm:spPr/>
      <dgm:t>
        <a:bodyPr/>
        <a:lstStyle/>
        <a:p>
          <a:endParaRPr lang="en-US"/>
        </a:p>
      </dgm:t>
    </dgm:pt>
    <dgm:pt modelId="{E013D329-C71A-48FC-BA46-8760BA73853E}" type="sibTrans" cxnId="{B75AC30A-1B53-4772-8A95-89D62FE60528}">
      <dgm:prSet/>
      <dgm:spPr/>
      <dgm:t>
        <a:bodyPr/>
        <a:lstStyle/>
        <a:p>
          <a:endParaRPr lang="en-US"/>
        </a:p>
      </dgm:t>
    </dgm:pt>
    <dgm:pt modelId="{43D682AF-6C9B-4F48-9DFD-382BE538FB92}">
      <dgm:prSet phldrT="[Text]" phldr="0"/>
      <dgm:spPr/>
      <dgm:t>
        <a:bodyPr/>
        <a:lstStyle/>
        <a:p>
          <a:pPr rtl="0"/>
          <a:r>
            <a:rPr lang="en-US"/>
            <a:t>Increase in the number of individuals who accessed a food bank program </a:t>
          </a:r>
        </a:p>
      </dgm:t>
    </dgm:pt>
    <dgm:pt modelId="{5C28E425-57B5-4DDE-A91C-AD3966CFE3C6}" type="parTrans" cxnId="{FD209773-A616-44C3-BFE4-8F6C0AF6F358}">
      <dgm:prSet/>
      <dgm:spPr/>
      <dgm:t>
        <a:bodyPr/>
        <a:lstStyle/>
        <a:p>
          <a:endParaRPr lang="en-US"/>
        </a:p>
      </dgm:t>
    </dgm:pt>
    <dgm:pt modelId="{ACC3BFDD-49AA-4524-87E2-890530045CF7}" type="sibTrans" cxnId="{FD209773-A616-44C3-BFE4-8F6C0AF6F358}">
      <dgm:prSet/>
      <dgm:spPr/>
      <dgm:t>
        <a:bodyPr/>
        <a:lstStyle/>
        <a:p>
          <a:endParaRPr lang="en-US"/>
        </a:p>
      </dgm:t>
    </dgm:pt>
    <dgm:pt modelId="{B2ECF185-A9A7-4B4E-B3AD-591BF3B67F2C}">
      <dgm:prSet phldrT="[Text]" phldr="0"/>
      <dgm:spPr/>
      <dgm:t>
        <a:bodyPr/>
        <a:lstStyle/>
        <a:p>
          <a:pPr rtl="0"/>
          <a:r>
            <a:rPr lang="en-US">
              <a:latin typeface="Calibri Light" panose="020F0302020204030204"/>
            </a:rPr>
            <a:t>24,000 clients</a:t>
          </a:r>
          <a:endParaRPr lang="en-US"/>
        </a:p>
      </dgm:t>
    </dgm:pt>
    <dgm:pt modelId="{1F9AB416-392A-4770-BF96-DBCBFD959776}" type="parTrans" cxnId="{FA1D7BEE-BB54-4A07-8108-796A284AA275}">
      <dgm:prSet/>
      <dgm:spPr/>
      <dgm:t>
        <a:bodyPr/>
        <a:lstStyle/>
        <a:p>
          <a:endParaRPr lang="en-US"/>
        </a:p>
      </dgm:t>
    </dgm:pt>
    <dgm:pt modelId="{39011176-69C5-41EE-AEC1-60162D3909A3}" type="sibTrans" cxnId="{FA1D7BEE-BB54-4A07-8108-796A284AA275}">
      <dgm:prSet/>
      <dgm:spPr/>
      <dgm:t>
        <a:bodyPr/>
        <a:lstStyle/>
        <a:p>
          <a:endParaRPr lang="en-US"/>
        </a:p>
      </dgm:t>
    </dgm:pt>
    <dgm:pt modelId="{FAEC6516-DC78-45FE-BF99-D3C04FA20376}">
      <dgm:prSet phldrT="[Text]" phldr="0"/>
      <dgm:spPr/>
      <dgm:t>
        <a:bodyPr/>
        <a:lstStyle/>
        <a:p>
          <a:r>
            <a:rPr lang="en-US">
              <a:latin typeface="Calibri Light" panose="020F0302020204030204"/>
            </a:rPr>
            <a:t>58%</a:t>
          </a:r>
          <a:endParaRPr lang="en-US"/>
        </a:p>
      </dgm:t>
    </dgm:pt>
    <dgm:pt modelId="{481FDEE3-15B5-4C49-AB5C-67A8F29A0FEA}" type="parTrans" cxnId="{7C1C79AC-61E4-4176-901D-3BCBC0D52FBE}">
      <dgm:prSet/>
      <dgm:spPr/>
      <dgm:t>
        <a:bodyPr/>
        <a:lstStyle/>
        <a:p>
          <a:endParaRPr lang="en-US"/>
        </a:p>
      </dgm:t>
    </dgm:pt>
    <dgm:pt modelId="{D996B975-5AC4-4A54-ABE9-279EC569DDD2}" type="sibTrans" cxnId="{7C1C79AC-61E4-4176-901D-3BCBC0D52FBE}">
      <dgm:prSet/>
      <dgm:spPr/>
      <dgm:t>
        <a:bodyPr/>
        <a:lstStyle/>
        <a:p>
          <a:endParaRPr lang="en-US"/>
        </a:p>
      </dgm:t>
    </dgm:pt>
    <dgm:pt modelId="{36BC9A29-F712-4246-87EC-828772FD48AA}">
      <dgm:prSet phldrT="[Text]" phldr="0"/>
      <dgm:spPr/>
      <dgm:t>
        <a:bodyPr/>
        <a:lstStyle/>
        <a:p>
          <a:pPr rtl="0"/>
          <a:r>
            <a:rPr lang="en-US"/>
            <a:t>Increase in the number of visits to food banks </a:t>
          </a:r>
        </a:p>
      </dgm:t>
    </dgm:pt>
    <dgm:pt modelId="{E12371D9-2A4B-4D62-A1A9-87CBFA489078}" type="parTrans" cxnId="{1ADED8BD-CDF4-4537-B9D6-98D9B360256E}">
      <dgm:prSet/>
      <dgm:spPr/>
      <dgm:t>
        <a:bodyPr/>
        <a:lstStyle/>
        <a:p>
          <a:endParaRPr lang="en-US"/>
        </a:p>
      </dgm:t>
    </dgm:pt>
    <dgm:pt modelId="{793148A0-55E4-4F98-BAC2-CFCA533E67CA}" type="sibTrans" cxnId="{1ADED8BD-CDF4-4537-B9D6-98D9B360256E}">
      <dgm:prSet/>
      <dgm:spPr/>
      <dgm:t>
        <a:bodyPr/>
        <a:lstStyle/>
        <a:p>
          <a:endParaRPr lang="en-US"/>
        </a:p>
      </dgm:t>
    </dgm:pt>
    <dgm:pt modelId="{A2BD8979-7D88-4C1F-B457-0DCF20B8B40F}">
      <dgm:prSet phldrT="[Text]" phldr="0"/>
      <dgm:spPr/>
      <dgm:t>
        <a:bodyPr/>
        <a:lstStyle/>
        <a:p>
          <a:pPr rtl="0"/>
          <a:r>
            <a:rPr lang="en-US">
              <a:latin typeface="Calibri Light" panose="020F0302020204030204"/>
            </a:rPr>
            <a:t>135,000 visits</a:t>
          </a:r>
          <a:endParaRPr lang="en-US"/>
        </a:p>
      </dgm:t>
    </dgm:pt>
    <dgm:pt modelId="{9366757B-B06C-4C5D-B6D6-C6E5E79B5FBA}" type="parTrans" cxnId="{0301D273-D221-49AE-A7FB-D86C17C93AA6}">
      <dgm:prSet/>
      <dgm:spPr/>
      <dgm:t>
        <a:bodyPr/>
        <a:lstStyle/>
        <a:p>
          <a:endParaRPr lang="en-US"/>
        </a:p>
      </dgm:t>
    </dgm:pt>
    <dgm:pt modelId="{76725DE9-0A73-4B6B-BCCC-B358B64C2CF8}" type="sibTrans" cxnId="{0301D273-D221-49AE-A7FB-D86C17C93AA6}">
      <dgm:prSet/>
      <dgm:spPr/>
      <dgm:t>
        <a:bodyPr/>
        <a:lstStyle/>
        <a:p>
          <a:endParaRPr lang="en-US"/>
        </a:p>
      </dgm:t>
    </dgm:pt>
    <dgm:pt modelId="{0F80C373-D006-4725-8F01-7B5E26CBF302}">
      <dgm:prSet phldrT="[Text]" phldr="0"/>
      <dgm:spPr/>
      <dgm:t>
        <a:bodyPr/>
        <a:lstStyle/>
        <a:p>
          <a:r>
            <a:rPr lang="en-US">
              <a:latin typeface="Calibri Light" panose="020F0302020204030204"/>
            </a:rPr>
            <a:t>25%</a:t>
          </a:r>
          <a:endParaRPr lang="en-US"/>
        </a:p>
      </dgm:t>
    </dgm:pt>
    <dgm:pt modelId="{CA7FC2A0-B25C-4166-9139-EBF2928AAD3C}" type="parTrans" cxnId="{26B63FEC-D2C4-4DD8-B0D6-58C60F7C3702}">
      <dgm:prSet/>
      <dgm:spPr/>
      <dgm:t>
        <a:bodyPr/>
        <a:lstStyle/>
        <a:p>
          <a:endParaRPr lang="en-US"/>
        </a:p>
      </dgm:t>
    </dgm:pt>
    <dgm:pt modelId="{90EFBA28-D00B-4CD3-87C5-D8587B1C671C}" type="sibTrans" cxnId="{26B63FEC-D2C4-4DD8-B0D6-58C60F7C3702}">
      <dgm:prSet/>
      <dgm:spPr/>
      <dgm:t>
        <a:bodyPr/>
        <a:lstStyle/>
        <a:p>
          <a:endParaRPr lang="en-US"/>
        </a:p>
      </dgm:t>
    </dgm:pt>
    <dgm:pt modelId="{70CB1122-628E-4B95-B974-B93BA7DCB43C}">
      <dgm:prSet phldrT="[Text]" phldr="0"/>
      <dgm:spPr/>
      <dgm:t>
        <a:bodyPr/>
        <a:lstStyle/>
        <a:p>
          <a:pPr rtl="0"/>
          <a:r>
            <a:rPr lang="en-US">
              <a:latin typeface="Calibri Light" panose="020F0302020204030204"/>
            </a:rPr>
            <a:t>6,000 new clients</a:t>
          </a:r>
          <a:endParaRPr lang="en-US"/>
        </a:p>
      </dgm:t>
    </dgm:pt>
    <dgm:pt modelId="{BDAEE0CA-1AEC-4FBD-B9DA-1CF14FA46D2D}" type="parTrans" cxnId="{211DF1B9-A506-4947-9393-D58B09547D0F}">
      <dgm:prSet/>
      <dgm:spPr/>
      <dgm:t>
        <a:bodyPr/>
        <a:lstStyle/>
        <a:p>
          <a:endParaRPr lang="en-US"/>
        </a:p>
      </dgm:t>
    </dgm:pt>
    <dgm:pt modelId="{F7B18A16-6A66-4C3F-9152-FE8D8586A2B4}" type="sibTrans" cxnId="{211DF1B9-A506-4947-9393-D58B09547D0F}">
      <dgm:prSet/>
      <dgm:spPr/>
      <dgm:t>
        <a:bodyPr/>
        <a:lstStyle/>
        <a:p>
          <a:endParaRPr lang="en-US"/>
        </a:p>
      </dgm:t>
    </dgm:pt>
    <dgm:pt modelId="{6901C013-3B5E-4E1F-8D55-B7F22D8D3F44}">
      <dgm:prSet phldr="0"/>
      <dgm:spPr/>
      <dgm:t>
        <a:bodyPr/>
        <a:lstStyle/>
        <a:p>
          <a:pPr rtl="0"/>
          <a:r>
            <a:rPr lang="en-US"/>
            <a:t>Of clients were first time food bank users</a:t>
          </a:r>
        </a:p>
      </dgm:t>
    </dgm:pt>
    <dgm:pt modelId="{03CC3C24-A782-426F-BA29-BD4F071DB050}" type="parTrans" cxnId="{561BDE9D-8B49-474F-8463-71568FE62235}">
      <dgm:prSet/>
      <dgm:spPr/>
    </dgm:pt>
    <dgm:pt modelId="{FB37890B-FBB7-4561-9786-F0FB82E4852C}" type="sibTrans" cxnId="{561BDE9D-8B49-474F-8463-71568FE62235}">
      <dgm:prSet/>
      <dgm:spPr/>
    </dgm:pt>
    <dgm:pt modelId="{1C295DEC-7779-47E9-B542-44FCA51A05E2}" type="pres">
      <dgm:prSet presAssocID="{2E0C12C9-7754-4260-A8D3-14210A0608FD}" presName="theList" presStyleCnt="0">
        <dgm:presLayoutVars>
          <dgm:dir/>
          <dgm:animLvl val="lvl"/>
          <dgm:resizeHandles val="exact"/>
        </dgm:presLayoutVars>
      </dgm:prSet>
      <dgm:spPr/>
    </dgm:pt>
    <dgm:pt modelId="{A69C98DB-2DA2-46B7-99B6-F0F33C7B46D6}" type="pres">
      <dgm:prSet presAssocID="{58C09C95-5CEA-4C66-B29C-8BDE2D807F2C}" presName="compNode" presStyleCnt="0"/>
      <dgm:spPr/>
    </dgm:pt>
    <dgm:pt modelId="{E8FA2A2A-7BA3-44B5-8193-E46F4D65B6B1}" type="pres">
      <dgm:prSet presAssocID="{58C09C95-5CEA-4C66-B29C-8BDE2D807F2C}" presName="aNode" presStyleLbl="bgShp" presStyleIdx="0" presStyleCnt="3"/>
      <dgm:spPr/>
    </dgm:pt>
    <dgm:pt modelId="{FB346937-B095-48FC-B533-673EA068A489}" type="pres">
      <dgm:prSet presAssocID="{58C09C95-5CEA-4C66-B29C-8BDE2D807F2C}" presName="textNode" presStyleLbl="bgShp" presStyleIdx="0" presStyleCnt="3"/>
      <dgm:spPr/>
    </dgm:pt>
    <dgm:pt modelId="{B082130A-70E5-48D5-8CC0-832FFCFEB0FE}" type="pres">
      <dgm:prSet presAssocID="{58C09C95-5CEA-4C66-B29C-8BDE2D807F2C}" presName="compChildNode" presStyleCnt="0"/>
      <dgm:spPr/>
    </dgm:pt>
    <dgm:pt modelId="{59F191B6-CA03-40E1-A262-8E209A3B8A91}" type="pres">
      <dgm:prSet presAssocID="{58C09C95-5CEA-4C66-B29C-8BDE2D807F2C}" presName="theInnerList" presStyleCnt="0"/>
      <dgm:spPr/>
    </dgm:pt>
    <dgm:pt modelId="{1C0CE637-E5AF-42A6-ACC5-D06FD2253DD7}" type="pres">
      <dgm:prSet presAssocID="{43D682AF-6C9B-4F48-9DFD-382BE538FB92}" presName="childNode" presStyleLbl="node1" presStyleIdx="0" presStyleCnt="6">
        <dgm:presLayoutVars>
          <dgm:bulletEnabled val="1"/>
        </dgm:presLayoutVars>
      </dgm:prSet>
      <dgm:spPr/>
    </dgm:pt>
    <dgm:pt modelId="{25F662BA-42EE-4B96-B443-A949F1940C04}" type="pres">
      <dgm:prSet presAssocID="{43D682AF-6C9B-4F48-9DFD-382BE538FB92}" presName="aSpace2" presStyleCnt="0"/>
      <dgm:spPr/>
    </dgm:pt>
    <dgm:pt modelId="{B0D1ADA6-23D2-4F41-B540-3B53E587C902}" type="pres">
      <dgm:prSet presAssocID="{B2ECF185-A9A7-4B4E-B3AD-591BF3B67F2C}" presName="childNode" presStyleLbl="node1" presStyleIdx="1" presStyleCnt="6">
        <dgm:presLayoutVars>
          <dgm:bulletEnabled val="1"/>
        </dgm:presLayoutVars>
      </dgm:prSet>
      <dgm:spPr/>
    </dgm:pt>
    <dgm:pt modelId="{1E6C40D8-2671-47DF-A692-B3CC94BFCD24}" type="pres">
      <dgm:prSet presAssocID="{58C09C95-5CEA-4C66-B29C-8BDE2D807F2C}" presName="aSpace" presStyleCnt="0"/>
      <dgm:spPr/>
    </dgm:pt>
    <dgm:pt modelId="{297CC0BE-8F8B-440C-8735-F95327913766}" type="pres">
      <dgm:prSet presAssocID="{FAEC6516-DC78-45FE-BF99-D3C04FA20376}" presName="compNode" presStyleCnt="0"/>
      <dgm:spPr/>
    </dgm:pt>
    <dgm:pt modelId="{167148BD-434E-4E72-9FEC-12BC8450581A}" type="pres">
      <dgm:prSet presAssocID="{FAEC6516-DC78-45FE-BF99-D3C04FA20376}" presName="aNode" presStyleLbl="bgShp" presStyleIdx="1" presStyleCnt="3"/>
      <dgm:spPr/>
    </dgm:pt>
    <dgm:pt modelId="{A88C1350-B9B4-4D7F-A68E-2D3C9175FF03}" type="pres">
      <dgm:prSet presAssocID="{FAEC6516-DC78-45FE-BF99-D3C04FA20376}" presName="textNode" presStyleLbl="bgShp" presStyleIdx="1" presStyleCnt="3"/>
      <dgm:spPr/>
    </dgm:pt>
    <dgm:pt modelId="{174AD1B8-FA1B-41C6-9DE5-DFB350EA2387}" type="pres">
      <dgm:prSet presAssocID="{FAEC6516-DC78-45FE-BF99-D3C04FA20376}" presName="compChildNode" presStyleCnt="0"/>
      <dgm:spPr/>
    </dgm:pt>
    <dgm:pt modelId="{783EB3C2-634D-4FE5-B370-DCE47A5110F6}" type="pres">
      <dgm:prSet presAssocID="{FAEC6516-DC78-45FE-BF99-D3C04FA20376}" presName="theInnerList" presStyleCnt="0"/>
      <dgm:spPr/>
    </dgm:pt>
    <dgm:pt modelId="{4C62996E-1D90-42C5-BBB2-C63BD45CE6A3}" type="pres">
      <dgm:prSet presAssocID="{36BC9A29-F712-4246-87EC-828772FD48AA}" presName="childNode" presStyleLbl="node1" presStyleIdx="2" presStyleCnt="6">
        <dgm:presLayoutVars>
          <dgm:bulletEnabled val="1"/>
        </dgm:presLayoutVars>
      </dgm:prSet>
      <dgm:spPr/>
    </dgm:pt>
    <dgm:pt modelId="{A712BE21-E01E-4256-9B3C-308E45D59E7D}" type="pres">
      <dgm:prSet presAssocID="{36BC9A29-F712-4246-87EC-828772FD48AA}" presName="aSpace2" presStyleCnt="0"/>
      <dgm:spPr/>
    </dgm:pt>
    <dgm:pt modelId="{F649D50D-C565-485F-BB86-8DBC63C4A78B}" type="pres">
      <dgm:prSet presAssocID="{A2BD8979-7D88-4C1F-B457-0DCF20B8B40F}" presName="childNode" presStyleLbl="node1" presStyleIdx="3" presStyleCnt="6">
        <dgm:presLayoutVars>
          <dgm:bulletEnabled val="1"/>
        </dgm:presLayoutVars>
      </dgm:prSet>
      <dgm:spPr/>
    </dgm:pt>
    <dgm:pt modelId="{698B48F6-A335-46BA-B28B-310049FDD192}" type="pres">
      <dgm:prSet presAssocID="{FAEC6516-DC78-45FE-BF99-D3C04FA20376}" presName="aSpace" presStyleCnt="0"/>
      <dgm:spPr/>
    </dgm:pt>
    <dgm:pt modelId="{83364550-5136-4319-A1F9-3B46613D4073}" type="pres">
      <dgm:prSet presAssocID="{0F80C373-D006-4725-8F01-7B5E26CBF302}" presName="compNode" presStyleCnt="0"/>
      <dgm:spPr/>
    </dgm:pt>
    <dgm:pt modelId="{A4315EEA-EA01-4277-842C-DD37D3105C7D}" type="pres">
      <dgm:prSet presAssocID="{0F80C373-D006-4725-8F01-7B5E26CBF302}" presName="aNode" presStyleLbl="bgShp" presStyleIdx="2" presStyleCnt="3"/>
      <dgm:spPr/>
    </dgm:pt>
    <dgm:pt modelId="{9852D49B-82CB-44D8-ADB4-64D0C27DA88B}" type="pres">
      <dgm:prSet presAssocID="{0F80C373-D006-4725-8F01-7B5E26CBF302}" presName="textNode" presStyleLbl="bgShp" presStyleIdx="2" presStyleCnt="3"/>
      <dgm:spPr/>
    </dgm:pt>
    <dgm:pt modelId="{25EA7781-5944-4C5B-8898-E50EDBD24098}" type="pres">
      <dgm:prSet presAssocID="{0F80C373-D006-4725-8F01-7B5E26CBF302}" presName="compChildNode" presStyleCnt="0"/>
      <dgm:spPr/>
    </dgm:pt>
    <dgm:pt modelId="{8863C1B2-A69D-4670-88D2-31924E798503}" type="pres">
      <dgm:prSet presAssocID="{0F80C373-D006-4725-8F01-7B5E26CBF302}" presName="theInnerList" presStyleCnt="0"/>
      <dgm:spPr/>
    </dgm:pt>
    <dgm:pt modelId="{3E207D92-21D2-4BAC-B40D-988ED1344628}" type="pres">
      <dgm:prSet presAssocID="{6901C013-3B5E-4E1F-8D55-B7F22D8D3F44}" presName="childNode" presStyleLbl="node1" presStyleIdx="4" presStyleCnt="6">
        <dgm:presLayoutVars>
          <dgm:bulletEnabled val="1"/>
        </dgm:presLayoutVars>
      </dgm:prSet>
      <dgm:spPr/>
    </dgm:pt>
    <dgm:pt modelId="{93B48B5B-0CBD-4FFD-A111-76D2D9BD8019}" type="pres">
      <dgm:prSet presAssocID="{6901C013-3B5E-4E1F-8D55-B7F22D8D3F44}" presName="aSpace2" presStyleCnt="0"/>
      <dgm:spPr/>
    </dgm:pt>
    <dgm:pt modelId="{A03E2577-A23A-4807-B176-5AA319D13161}" type="pres">
      <dgm:prSet presAssocID="{70CB1122-628E-4B95-B974-B93BA7DCB43C}" presName="childNode" presStyleLbl="node1" presStyleIdx="5" presStyleCnt="6">
        <dgm:presLayoutVars>
          <dgm:bulletEnabled val="1"/>
        </dgm:presLayoutVars>
      </dgm:prSet>
      <dgm:spPr/>
    </dgm:pt>
  </dgm:ptLst>
  <dgm:cxnLst>
    <dgm:cxn modelId="{B75AC30A-1B53-4772-8A95-89D62FE60528}" srcId="{2E0C12C9-7754-4260-A8D3-14210A0608FD}" destId="{58C09C95-5CEA-4C66-B29C-8BDE2D807F2C}" srcOrd="0" destOrd="0" parTransId="{AD869CC1-FBC1-49B9-8128-65B7F910DFF9}" sibTransId="{E013D329-C71A-48FC-BA46-8760BA73853E}"/>
    <dgm:cxn modelId="{6914E20E-D92B-4A98-B534-DF7CA05BB30F}" type="presOf" srcId="{FAEC6516-DC78-45FE-BF99-D3C04FA20376}" destId="{A88C1350-B9B4-4D7F-A68E-2D3C9175FF03}" srcOrd="1" destOrd="0" presId="urn:microsoft.com/office/officeart/2005/8/layout/lProcess2"/>
    <dgm:cxn modelId="{36A03831-AC6D-4E5E-89CA-64086313E093}" type="presOf" srcId="{43D682AF-6C9B-4F48-9DFD-382BE538FB92}" destId="{1C0CE637-E5AF-42A6-ACC5-D06FD2253DD7}" srcOrd="0" destOrd="0" presId="urn:microsoft.com/office/officeart/2005/8/layout/lProcess2"/>
    <dgm:cxn modelId="{51093566-073B-4566-89A5-711E16DCFC77}" type="presOf" srcId="{6901C013-3B5E-4E1F-8D55-B7F22D8D3F44}" destId="{3E207D92-21D2-4BAC-B40D-988ED1344628}" srcOrd="0" destOrd="0" presId="urn:microsoft.com/office/officeart/2005/8/layout/lProcess2"/>
    <dgm:cxn modelId="{FD209773-A616-44C3-BFE4-8F6C0AF6F358}" srcId="{58C09C95-5CEA-4C66-B29C-8BDE2D807F2C}" destId="{43D682AF-6C9B-4F48-9DFD-382BE538FB92}" srcOrd="0" destOrd="0" parTransId="{5C28E425-57B5-4DDE-A91C-AD3966CFE3C6}" sibTransId="{ACC3BFDD-49AA-4524-87E2-890530045CF7}"/>
    <dgm:cxn modelId="{0301D273-D221-49AE-A7FB-D86C17C93AA6}" srcId="{FAEC6516-DC78-45FE-BF99-D3C04FA20376}" destId="{A2BD8979-7D88-4C1F-B457-0DCF20B8B40F}" srcOrd="1" destOrd="0" parTransId="{9366757B-B06C-4C5D-B6D6-C6E5E79B5FBA}" sibTransId="{76725DE9-0A73-4B6B-BCCC-B358B64C2CF8}"/>
    <dgm:cxn modelId="{F58A3C9C-9304-4C6C-8297-06A8775744DD}" type="presOf" srcId="{B2ECF185-A9A7-4B4E-B3AD-591BF3B67F2C}" destId="{B0D1ADA6-23D2-4F41-B540-3B53E587C902}" srcOrd="0" destOrd="0" presId="urn:microsoft.com/office/officeart/2005/8/layout/lProcess2"/>
    <dgm:cxn modelId="{27336C9D-1C67-46ED-8F68-3D1FAF3F9857}" type="presOf" srcId="{36BC9A29-F712-4246-87EC-828772FD48AA}" destId="{4C62996E-1D90-42C5-BBB2-C63BD45CE6A3}" srcOrd="0" destOrd="0" presId="urn:microsoft.com/office/officeart/2005/8/layout/lProcess2"/>
    <dgm:cxn modelId="{561BDE9D-8B49-474F-8463-71568FE62235}" srcId="{0F80C373-D006-4725-8F01-7B5E26CBF302}" destId="{6901C013-3B5E-4E1F-8D55-B7F22D8D3F44}" srcOrd="0" destOrd="0" parTransId="{03CC3C24-A782-426F-BA29-BD4F071DB050}" sibTransId="{FB37890B-FBB7-4561-9786-F0FB82E4852C}"/>
    <dgm:cxn modelId="{CAB3A4A5-FB31-4616-9C4B-94558B43E353}" type="presOf" srcId="{58C09C95-5CEA-4C66-B29C-8BDE2D807F2C}" destId="{E8FA2A2A-7BA3-44B5-8193-E46F4D65B6B1}" srcOrd="0" destOrd="0" presId="urn:microsoft.com/office/officeart/2005/8/layout/lProcess2"/>
    <dgm:cxn modelId="{7C1C79AC-61E4-4176-901D-3BCBC0D52FBE}" srcId="{2E0C12C9-7754-4260-A8D3-14210A0608FD}" destId="{FAEC6516-DC78-45FE-BF99-D3C04FA20376}" srcOrd="1" destOrd="0" parTransId="{481FDEE3-15B5-4C49-AB5C-67A8F29A0FEA}" sibTransId="{D996B975-5AC4-4A54-ABE9-279EC569DDD2}"/>
    <dgm:cxn modelId="{6F8276B7-BBCC-4BB3-B2EB-DB866A59034C}" type="presOf" srcId="{A2BD8979-7D88-4C1F-B457-0DCF20B8B40F}" destId="{F649D50D-C565-485F-BB86-8DBC63C4A78B}" srcOrd="0" destOrd="0" presId="urn:microsoft.com/office/officeart/2005/8/layout/lProcess2"/>
    <dgm:cxn modelId="{211DF1B9-A506-4947-9393-D58B09547D0F}" srcId="{0F80C373-D006-4725-8F01-7B5E26CBF302}" destId="{70CB1122-628E-4B95-B974-B93BA7DCB43C}" srcOrd="1" destOrd="0" parTransId="{BDAEE0CA-1AEC-4FBD-B9DA-1CF14FA46D2D}" sibTransId="{F7B18A16-6A66-4C3F-9152-FE8D8586A2B4}"/>
    <dgm:cxn modelId="{1ADED8BD-CDF4-4537-B9D6-98D9B360256E}" srcId="{FAEC6516-DC78-45FE-BF99-D3C04FA20376}" destId="{36BC9A29-F712-4246-87EC-828772FD48AA}" srcOrd="0" destOrd="0" parTransId="{E12371D9-2A4B-4D62-A1A9-87CBFA489078}" sibTransId="{793148A0-55E4-4F98-BAC2-CFCA533E67CA}"/>
    <dgm:cxn modelId="{7910A1BF-BEB5-45DC-BE8B-18C84917F049}" type="presOf" srcId="{58C09C95-5CEA-4C66-B29C-8BDE2D807F2C}" destId="{FB346937-B095-48FC-B533-673EA068A489}" srcOrd="1" destOrd="0" presId="urn:microsoft.com/office/officeart/2005/8/layout/lProcess2"/>
    <dgm:cxn modelId="{13FDD3BF-AAD4-461A-A2C1-EFDC508DEAFC}" type="presOf" srcId="{0F80C373-D006-4725-8F01-7B5E26CBF302}" destId="{A4315EEA-EA01-4277-842C-DD37D3105C7D}" srcOrd="0" destOrd="0" presId="urn:microsoft.com/office/officeart/2005/8/layout/lProcess2"/>
    <dgm:cxn modelId="{44BD05D2-5FCC-4F50-9546-E47614ACC0C9}" type="presOf" srcId="{FAEC6516-DC78-45FE-BF99-D3C04FA20376}" destId="{167148BD-434E-4E72-9FEC-12BC8450581A}" srcOrd="0" destOrd="0" presId="urn:microsoft.com/office/officeart/2005/8/layout/lProcess2"/>
    <dgm:cxn modelId="{3E0321DF-FFEF-4930-BB16-FE1108197061}" type="presOf" srcId="{2E0C12C9-7754-4260-A8D3-14210A0608FD}" destId="{1C295DEC-7779-47E9-B542-44FCA51A05E2}" srcOrd="0" destOrd="0" presId="urn:microsoft.com/office/officeart/2005/8/layout/lProcess2"/>
    <dgm:cxn modelId="{12AA0EE8-717B-48DC-B12F-84DBB2E25B57}" type="presOf" srcId="{70CB1122-628E-4B95-B974-B93BA7DCB43C}" destId="{A03E2577-A23A-4807-B176-5AA319D13161}" srcOrd="0" destOrd="0" presId="urn:microsoft.com/office/officeart/2005/8/layout/lProcess2"/>
    <dgm:cxn modelId="{26B63FEC-D2C4-4DD8-B0D6-58C60F7C3702}" srcId="{2E0C12C9-7754-4260-A8D3-14210A0608FD}" destId="{0F80C373-D006-4725-8F01-7B5E26CBF302}" srcOrd="2" destOrd="0" parTransId="{CA7FC2A0-B25C-4166-9139-EBF2928AAD3C}" sibTransId="{90EFBA28-D00B-4CD3-87C5-D8587B1C671C}"/>
    <dgm:cxn modelId="{FA1D7BEE-BB54-4A07-8108-796A284AA275}" srcId="{58C09C95-5CEA-4C66-B29C-8BDE2D807F2C}" destId="{B2ECF185-A9A7-4B4E-B3AD-591BF3B67F2C}" srcOrd="1" destOrd="0" parTransId="{1F9AB416-392A-4770-BF96-DBCBFD959776}" sibTransId="{39011176-69C5-41EE-AEC1-60162D3909A3}"/>
    <dgm:cxn modelId="{774DFBF7-E406-4323-B56C-F2B547C5D18D}" type="presOf" srcId="{0F80C373-D006-4725-8F01-7B5E26CBF302}" destId="{9852D49B-82CB-44D8-ADB4-64D0C27DA88B}" srcOrd="1" destOrd="0" presId="urn:microsoft.com/office/officeart/2005/8/layout/lProcess2"/>
    <dgm:cxn modelId="{E046A479-C429-4F88-8EB5-8C57AFC30655}" type="presParOf" srcId="{1C295DEC-7779-47E9-B542-44FCA51A05E2}" destId="{A69C98DB-2DA2-46B7-99B6-F0F33C7B46D6}" srcOrd="0" destOrd="0" presId="urn:microsoft.com/office/officeart/2005/8/layout/lProcess2"/>
    <dgm:cxn modelId="{68A0208C-F882-4F47-97B8-82207CE91480}" type="presParOf" srcId="{A69C98DB-2DA2-46B7-99B6-F0F33C7B46D6}" destId="{E8FA2A2A-7BA3-44B5-8193-E46F4D65B6B1}" srcOrd="0" destOrd="0" presId="urn:microsoft.com/office/officeart/2005/8/layout/lProcess2"/>
    <dgm:cxn modelId="{E4E5230B-253D-482E-A3D7-12BD36D34883}" type="presParOf" srcId="{A69C98DB-2DA2-46B7-99B6-F0F33C7B46D6}" destId="{FB346937-B095-48FC-B533-673EA068A489}" srcOrd="1" destOrd="0" presId="urn:microsoft.com/office/officeart/2005/8/layout/lProcess2"/>
    <dgm:cxn modelId="{7F71793F-B100-4215-9A26-6A597F7FDDDB}" type="presParOf" srcId="{A69C98DB-2DA2-46B7-99B6-F0F33C7B46D6}" destId="{B082130A-70E5-48D5-8CC0-832FFCFEB0FE}" srcOrd="2" destOrd="0" presId="urn:microsoft.com/office/officeart/2005/8/layout/lProcess2"/>
    <dgm:cxn modelId="{393CEEB5-FC6F-4980-B58D-D6D67EFBFE59}" type="presParOf" srcId="{B082130A-70E5-48D5-8CC0-832FFCFEB0FE}" destId="{59F191B6-CA03-40E1-A262-8E209A3B8A91}" srcOrd="0" destOrd="0" presId="urn:microsoft.com/office/officeart/2005/8/layout/lProcess2"/>
    <dgm:cxn modelId="{AB2D2173-BFE7-4E5A-85F1-9FCAEFC31CC9}" type="presParOf" srcId="{59F191B6-CA03-40E1-A262-8E209A3B8A91}" destId="{1C0CE637-E5AF-42A6-ACC5-D06FD2253DD7}" srcOrd="0" destOrd="0" presId="urn:microsoft.com/office/officeart/2005/8/layout/lProcess2"/>
    <dgm:cxn modelId="{CB6AD0B8-3CF1-4AC3-B5A8-C47014626E53}" type="presParOf" srcId="{59F191B6-CA03-40E1-A262-8E209A3B8A91}" destId="{25F662BA-42EE-4B96-B443-A949F1940C04}" srcOrd="1" destOrd="0" presId="urn:microsoft.com/office/officeart/2005/8/layout/lProcess2"/>
    <dgm:cxn modelId="{5613DB60-B0CD-44F9-868D-A7AFF970B7C4}" type="presParOf" srcId="{59F191B6-CA03-40E1-A262-8E209A3B8A91}" destId="{B0D1ADA6-23D2-4F41-B540-3B53E587C902}" srcOrd="2" destOrd="0" presId="urn:microsoft.com/office/officeart/2005/8/layout/lProcess2"/>
    <dgm:cxn modelId="{0894B452-C69E-4435-823B-3F0D593B9716}" type="presParOf" srcId="{1C295DEC-7779-47E9-B542-44FCA51A05E2}" destId="{1E6C40D8-2671-47DF-A692-B3CC94BFCD24}" srcOrd="1" destOrd="0" presId="urn:microsoft.com/office/officeart/2005/8/layout/lProcess2"/>
    <dgm:cxn modelId="{7D81A93E-9AE7-4D35-812D-E3CAB437CD5D}" type="presParOf" srcId="{1C295DEC-7779-47E9-B542-44FCA51A05E2}" destId="{297CC0BE-8F8B-440C-8735-F95327913766}" srcOrd="2" destOrd="0" presId="urn:microsoft.com/office/officeart/2005/8/layout/lProcess2"/>
    <dgm:cxn modelId="{2519836A-E3EC-49BA-AB01-4F7DE4D011B6}" type="presParOf" srcId="{297CC0BE-8F8B-440C-8735-F95327913766}" destId="{167148BD-434E-4E72-9FEC-12BC8450581A}" srcOrd="0" destOrd="0" presId="urn:microsoft.com/office/officeart/2005/8/layout/lProcess2"/>
    <dgm:cxn modelId="{D974C8B5-8E22-4FFA-98D6-9040BF225ACC}" type="presParOf" srcId="{297CC0BE-8F8B-440C-8735-F95327913766}" destId="{A88C1350-B9B4-4D7F-A68E-2D3C9175FF03}" srcOrd="1" destOrd="0" presId="urn:microsoft.com/office/officeart/2005/8/layout/lProcess2"/>
    <dgm:cxn modelId="{E048BB4C-2121-4976-A330-CE75078845DF}" type="presParOf" srcId="{297CC0BE-8F8B-440C-8735-F95327913766}" destId="{174AD1B8-FA1B-41C6-9DE5-DFB350EA2387}" srcOrd="2" destOrd="0" presId="urn:microsoft.com/office/officeart/2005/8/layout/lProcess2"/>
    <dgm:cxn modelId="{79E4AED5-BC70-4DC4-AF0A-670659AC9B4E}" type="presParOf" srcId="{174AD1B8-FA1B-41C6-9DE5-DFB350EA2387}" destId="{783EB3C2-634D-4FE5-B370-DCE47A5110F6}" srcOrd="0" destOrd="0" presId="urn:microsoft.com/office/officeart/2005/8/layout/lProcess2"/>
    <dgm:cxn modelId="{A14131AA-83C0-4761-8B49-CB17C364AEB1}" type="presParOf" srcId="{783EB3C2-634D-4FE5-B370-DCE47A5110F6}" destId="{4C62996E-1D90-42C5-BBB2-C63BD45CE6A3}" srcOrd="0" destOrd="0" presId="urn:microsoft.com/office/officeart/2005/8/layout/lProcess2"/>
    <dgm:cxn modelId="{36CD604E-AC74-4D57-8F26-974E72976F27}" type="presParOf" srcId="{783EB3C2-634D-4FE5-B370-DCE47A5110F6}" destId="{A712BE21-E01E-4256-9B3C-308E45D59E7D}" srcOrd="1" destOrd="0" presId="urn:microsoft.com/office/officeart/2005/8/layout/lProcess2"/>
    <dgm:cxn modelId="{6319BDF4-3F61-4B0D-9FCC-1D4CCDB382D0}" type="presParOf" srcId="{783EB3C2-634D-4FE5-B370-DCE47A5110F6}" destId="{F649D50D-C565-485F-BB86-8DBC63C4A78B}" srcOrd="2" destOrd="0" presId="urn:microsoft.com/office/officeart/2005/8/layout/lProcess2"/>
    <dgm:cxn modelId="{9A7F3B80-6721-4A9B-A1F7-D9833D88EB66}" type="presParOf" srcId="{1C295DEC-7779-47E9-B542-44FCA51A05E2}" destId="{698B48F6-A335-46BA-B28B-310049FDD192}" srcOrd="3" destOrd="0" presId="urn:microsoft.com/office/officeart/2005/8/layout/lProcess2"/>
    <dgm:cxn modelId="{AAADC875-204B-41E4-8003-E89642BA473C}" type="presParOf" srcId="{1C295DEC-7779-47E9-B542-44FCA51A05E2}" destId="{83364550-5136-4319-A1F9-3B46613D4073}" srcOrd="4" destOrd="0" presId="urn:microsoft.com/office/officeart/2005/8/layout/lProcess2"/>
    <dgm:cxn modelId="{8E3D8CF1-AE2E-4FAB-ACB2-6FD2AD5A07D8}" type="presParOf" srcId="{83364550-5136-4319-A1F9-3B46613D4073}" destId="{A4315EEA-EA01-4277-842C-DD37D3105C7D}" srcOrd="0" destOrd="0" presId="urn:microsoft.com/office/officeart/2005/8/layout/lProcess2"/>
    <dgm:cxn modelId="{B623B6DA-68BA-4C3C-85A8-E373D526E3AE}" type="presParOf" srcId="{83364550-5136-4319-A1F9-3B46613D4073}" destId="{9852D49B-82CB-44D8-ADB4-64D0C27DA88B}" srcOrd="1" destOrd="0" presId="urn:microsoft.com/office/officeart/2005/8/layout/lProcess2"/>
    <dgm:cxn modelId="{403BC213-6A19-400F-9152-D01FAE09FD20}" type="presParOf" srcId="{83364550-5136-4319-A1F9-3B46613D4073}" destId="{25EA7781-5944-4C5B-8898-E50EDBD24098}" srcOrd="2" destOrd="0" presId="urn:microsoft.com/office/officeart/2005/8/layout/lProcess2"/>
    <dgm:cxn modelId="{4FD69271-604C-4834-80BA-FA532716C38B}" type="presParOf" srcId="{25EA7781-5944-4C5B-8898-E50EDBD24098}" destId="{8863C1B2-A69D-4670-88D2-31924E798503}" srcOrd="0" destOrd="0" presId="urn:microsoft.com/office/officeart/2005/8/layout/lProcess2"/>
    <dgm:cxn modelId="{9A29A397-301B-45DA-AC6F-05C4E892DDBF}" type="presParOf" srcId="{8863C1B2-A69D-4670-88D2-31924E798503}" destId="{3E207D92-21D2-4BAC-B40D-988ED1344628}" srcOrd="0" destOrd="0" presId="urn:microsoft.com/office/officeart/2005/8/layout/lProcess2"/>
    <dgm:cxn modelId="{5C699753-CBD8-4D03-8FB9-66047AE4A3D2}" type="presParOf" srcId="{8863C1B2-A69D-4670-88D2-31924E798503}" destId="{93B48B5B-0CBD-4FFD-A111-76D2D9BD8019}" srcOrd="1" destOrd="0" presId="urn:microsoft.com/office/officeart/2005/8/layout/lProcess2"/>
    <dgm:cxn modelId="{40B94440-8A1C-497A-988F-3B24365E7E98}" type="presParOf" srcId="{8863C1B2-A69D-4670-88D2-31924E798503}" destId="{A03E2577-A23A-4807-B176-5AA319D13161}"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5BEDF-DE05-4173-9F61-2EC34AD1B806}">
      <dsp:nvSpPr>
        <dsp:cNvPr id="0" name=""/>
        <dsp:cNvSpPr/>
      </dsp:nvSpPr>
      <dsp:spPr>
        <a:xfrm>
          <a:off x="581871" y="0"/>
          <a:ext cx="3841044" cy="3841044"/>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35DA8B-9F46-41ED-90AF-EBAD075C3ADA}">
      <dsp:nvSpPr>
        <dsp:cNvPr id="0" name=""/>
        <dsp:cNvSpPr/>
      </dsp:nvSpPr>
      <dsp:spPr>
        <a:xfrm>
          <a:off x="2502393" y="384479"/>
          <a:ext cx="2496678" cy="68268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a:latin typeface="Calibri Light" panose="020F0302020204030204"/>
            </a:rPr>
            <a:t>Food Banks Canada </a:t>
          </a:r>
          <a:r>
            <a:rPr lang="en-US" sz="1700" kern="1200">
              <a:latin typeface="Calibri Light" panose="020F0302020204030204"/>
            </a:rPr>
            <a:t>(national association)</a:t>
          </a:r>
          <a:endParaRPr lang="en-US" sz="1700" kern="1200"/>
        </a:p>
      </dsp:txBody>
      <dsp:txXfrm>
        <a:off x="2535719" y="417805"/>
        <a:ext cx="2430026" cy="616033"/>
      </dsp:txXfrm>
    </dsp:sp>
    <dsp:sp modelId="{68C0B254-BAF7-47D4-B6A8-FD334D6FC141}">
      <dsp:nvSpPr>
        <dsp:cNvPr id="0" name=""/>
        <dsp:cNvSpPr/>
      </dsp:nvSpPr>
      <dsp:spPr>
        <a:xfrm>
          <a:off x="2502393" y="1152500"/>
          <a:ext cx="2496678" cy="68268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a:latin typeface="Calibri Light" panose="020F0302020204030204"/>
            </a:rPr>
            <a:t>Feed Ontario</a:t>
          </a:r>
          <a:r>
            <a:rPr lang="en-US" sz="1700" kern="1200">
              <a:latin typeface="Calibri Light" panose="020F0302020204030204"/>
            </a:rPr>
            <a:t> (provincial association)</a:t>
          </a:r>
          <a:endParaRPr lang="en-US" sz="1700" kern="1200"/>
        </a:p>
      </dsp:txBody>
      <dsp:txXfrm>
        <a:off x="2535719" y="1185826"/>
        <a:ext cx="2430026" cy="616033"/>
      </dsp:txXfrm>
    </dsp:sp>
    <dsp:sp modelId="{EEDEEA0C-6609-4E4F-806D-B6259042E0A1}">
      <dsp:nvSpPr>
        <dsp:cNvPr id="0" name=""/>
        <dsp:cNvSpPr/>
      </dsp:nvSpPr>
      <dsp:spPr>
        <a:xfrm>
          <a:off x="2502393" y="1920522"/>
          <a:ext cx="2496678" cy="68268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a:solidFill>
                <a:schemeClr val="accent1"/>
              </a:solidFill>
              <a:latin typeface="Calibri Light" panose="020F0302020204030204"/>
            </a:rPr>
            <a:t>Feed the Need in Durham (regional food hub)</a:t>
          </a:r>
          <a:endParaRPr lang="en-US" sz="1700" b="1" kern="1200">
            <a:solidFill>
              <a:schemeClr val="accent1"/>
            </a:solidFill>
          </a:endParaRPr>
        </a:p>
      </dsp:txBody>
      <dsp:txXfrm>
        <a:off x="2535719" y="1953848"/>
        <a:ext cx="2430026" cy="616033"/>
      </dsp:txXfrm>
    </dsp:sp>
    <dsp:sp modelId="{502AE12C-5DDB-4277-9B4D-A60BA52D52AC}">
      <dsp:nvSpPr>
        <dsp:cNvPr id="0" name=""/>
        <dsp:cNvSpPr/>
      </dsp:nvSpPr>
      <dsp:spPr>
        <a:xfrm>
          <a:off x="2502393" y="2688543"/>
          <a:ext cx="2496678" cy="68268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Community food programs</a:t>
          </a:r>
        </a:p>
      </dsp:txBody>
      <dsp:txXfrm>
        <a:off x="2535719" y="2721869"/>
        <a:ext cx="2430026" cy="616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0F034-5BCC-4DB2-8D3C-C3B1EF050BEC}">
      <dsp:nvSpPr>
        <dsp:cNvPr id="0" name=""/>
        <dsp:cNvSpPr/>
      </dsp:nvSpPr>
      <dsp:spPr>
        <a:xfrm>
          <a:off x="3565" y="2694"/>
          <a:ext cx="11204289" cy="1158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rtl="0">
            <a:lnSpc>
              <a:spcPct val="90000"/>
            </a:lnSpc>
            <a:spcBef>
              <a:spcPct val="0"/>
            </a:spcBef>
            <a:spcAft>
              <a:spcPct val="35000"/>
            </a:spcAft>
            <a:buNone/>
          </a:pPr>
          <a:r>
            <a:rPr lang="en-US" sz="5000" kern="1200">
              <a:latin typeface="Calibri Light" panose="020F0302020204030204"/>
            </a:rPr>
            <a:t>Feed the Need in Durham</a:t>
          </a:r>
          <a:endParaRPr lang="en-US" sz="5000" kern="1200" dirty="0"/>
        </a:p>
      </dsp:txBody>
      <dsp:txXfrm>
        <a:off x="37506" y="36635"/>
        <a:ext cx="11136407" cy="1090953"/>
      </dsp:txXfrm>
    </dsp:sp>
    <dsp:sp modelId="{8AF78853-5CAF-4458-A125-E4277A4FB4B0}">
      <dsp:nvSpPr>
        <dsp:cNvPr id="0" name=""/>
        <dsp:cNvSpPr/>
      </dsp:nvSpPr>
      <dsp:spPr>
        <a:xfrm>
          <a:off x="3565" y="1305001"/>
          <a:ext cx="7718993" cy="115883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Calibri Light" panose="020F0302020204030204"/>
            </a:rPr>
            <a:t>Food Distribution</a:t>
          </a:r>
          <a:endParaRPr lang="en-US" sz="2600" kern="1200" dirty="0"/>
        </a:p>
      </dsp:txBody>
      <dsp:txXfrm>
        <a:off x="37506" y="1338942"/>
        <a:ext cx="7651111" cy="1090953"/>
      </dsp:txXfrm>
    </dsp:sp>
    <dsp:sp modelId="{1D1F46D8-906B-4BC1-83BB-657A60BF6980}">
      <dsp:nvSpPr>
        <dsp:cNvPr id="0" name=""/>
        <dsp:cNvSpPr/>
      </dsp:nvSpPr>
      <dsp:spPr>
        <a:xfrm>
          <a:off x="3565" y="2607308"/>
          <a:ext cx="836203" cy="115883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Food Banks</a:t>
          </a:r>
          <a:endParaRPr lang="en-US" sz="1400" kern="1200" dirty="0"/>
        </a:p>
      </dsp:txBody>
      <dsp:txXfrm>
        <a:off x="28057" y="2631800"/>
        <a:ext cx="787219" cy="1109851"/>
      </dsp:txXfrm>
    </dsp:sp>
    <dsp:sp modelId="{58D791AB-4577-CF47-954E-0F8B20CCE419}">
      <dsp:nvSpPr>
        <dsp:cNvPr id="0" name=""/>
        <dsp:cNvSpPr/>
      </dsp:nvSpPr>
      <dsp:spPr>
        <a:xfrm>
          <a:off x="3565" y="3909615"/>
          <a:ext cx="836203" cy="11588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t>Food Connect Levels 1-4</a:t>
          </a:r>
        </a:p>
      </dsp:txBody>
      <dsp:txXfrm>
        <a:off x="28057" y="3934107"/>
        <a:ext cx="787219" cy="1109851"/>
      </dsp:txXfrm>
    </dsp:sp>
    <dsp:sp modelId="{3C09C9BE-BD66-4795-8C2D-60291B11F2C9}">
      <dsp:nvSpPr>
        <dsp:cNvPr id="0" name=""/>
        <dsp:cNvSpPr/>
      </dsp:nvSpPr>
      <dsp:spPr>
        <a:xfrm>
          <a:off x="874889" y="2607308"/>
          <a:ext cx="1689967" cy="115883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Light" panose="020F0302020204030204"/>
            </a:rPr>
            <a:t>Meal Programs</a:t>
          </a:r>
        </a:p>
      </dsp:txBody>
      <dsp:txXfrm>
        <a:off x="908830" y="2641249"/>
        <a:ext cx="1622085" cy="1090953"/>
      </dsp:txXfrm>
    </dsp:sp>
    <dsp:sp modelId="{C5C3D8F3-7F07-9B42-8D65-0DB5A4A1346E}">
      <dsp:nvSpPr>
        <dsp:cNvPr id="0" name=""/>
        <dsp:cNvSpPr/>
      </dsp:nvSpPr>
      <dsp:spPr>
        <a:xfrm>
          <a:off x="874889" y="3909615"/>
          <a:ext cx="836203" cy="11588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Chef's Pantry</a:t>
          </a:r>
        </a:p>
      </dsp:txBody>
      <dsp:txXfrm>
        <a:off x="899381" y="3934107"/>
        <a:ext cx="787219" cy="1109851"/>
      </dsp:txXfrm>
    </dsp:sp>
    <dsp:sp modelId="{FD3119FA-E868-3F4D-83B6-B9D7F485EE20}">
      <dsp:nvSpPr>
        <dsp:cNvPr id="0" name=""/>
        <dsp:cNvSpPr/>
      </dsp:nvSpPr>
      <dsp:spPr>
        <a:xfrm>
          <a:off x="1728653" y="3909615"/>
          <a:ext cx="836203" cy="11588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Open Doors Shelter Program</a:t>
          </a:r>
        </a:p>
      </dsp:txBody>
      <dsp:txXfrm>
        <a:off x="1753145" y="3934107"/>
        <a:ext cx="787219" cy="1109851"/>
      </dsp:txXfrm>
    </dsp:sp>
    <dsp:sp modelId="{DAC9FEB8-B2BE-E94A-B178-54BB13EB8A58}">
      <dsp:nvSpPr>
        <dsp:cNvPr id="0" name=""/>
        <dsp:cNvSpPr/>
      </dsp:nvSpPr>
      <dsp:spPr>
        <a:xfrm>
          <a:off x="2599977" y="2607308"/>
          <a:ext cx="2543730" cy="115883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Light" panose="020F0302020204030204"/>
            </a:rPr>
            <a:t>School Programs</a:t>
          </a:r>
        </a:p>
      </dsp:txBody>
      <dsp:txXfrm>
        <a:off x="2633918" y="2641249"/>
        <a:ext cx="2475848" cy="1090953"/>
      </dsp:txXfrm>
    </dsp:sp>
    <dsp:sp modelId="{02DB53FC-2DBF-A84A-B79C-32345865D2EF}">
      <dsp:nvSpPr>
        <dsp:cNvPr id="0" name=""/>
        <dsp:cNvSpPr/>
      </dsp:nvSpPr>
      <dsp:spPr>
        <a:xfrm>
          <a:off x="2599977" y="3909615"/>
          <a:ext cx="836203" cy="11588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Lunchbox Program</a:t>
          </a:r>
        </a:p>
      </dsp:txBody>
      <dsp:txXfrm>
        <a:off x="2624469" y="3934107"/>
        <a:ext cx="787219" cy="1109851"/>
      </dsp:txXfrm>
    </dsp:sp>
    <dsp:sp modelId="{40215900-48B1-A74D-881C-528D809073F7}">
      <dsp:nvSpPr>
        <dsp:cNvPr id="0" name=""/>
        <dsp:cNvSpPr/>
      </dsp:nvSpPr>
      <dsp:spPr>
        <a:xfrm>
          <a:off x="3453741" y="3909615"/>
          <a:ext cx="836203" cy="11588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Supper Club Pre-Pack Program</a:t>
          </a:r>
        </a:p>
      </dsp:txBody>
      <dsp:txXfrm>
        <a:off x="3478233" y="3934107"/>
        <a:ext cx="787219" cy="1109851"/>
      </dsp:txXfrm>
    </dsp:sp>
    <dsp:sp modelId="{DDBB3492-AA50-5049-A952-C6B8DE74345E}">
      <dsp:nvSpPr>
        <dsp:cNvPr id="0" name=""/>
        <dsp:cNvSpPr/>
      </dsp:nvSpPr>
      <dsp:spPr>
        <a:xfrm>
          <a:off x="4307504" y="3909615"/>
          <a:ext cx="836203" cy="11588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Meal Program</a:t>
          </a:r>
        </a:p>
      </dsp:txBody>
      <dsp:txXfrm>
        <a:off x="4331996" y="3934107"/>
        <a:ext cx="787219" cy="1109851"/>
      </dsp:txXfrm>
    </dsp:sp>
    <dsp:sp modelId="{8512A8AD-1E95-E144-9082-40C17260B455}">
      <dsp:nvSpPr>
        <dsp:cNvPr id="0" name=""/>
        <dsp:cNvSpPr/>
      </dsp:nvSpPr>
      <dsp:spPr>
        <a:xfrm>
          <a:off x="5178828" y="2607308"/>
          <a:ext cx="2543730" cy="115883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Light" panose="020F0302020204030204"/>
            </a:rPr>
            <a:t>Drop in Programs</a:t>
          </a:r>
        </a:p>
      </dsp:txBody>
      <dsp:txXfrm>
        <a:off x="5212769" y="2641249"/>
        <a:ext cx="2475848" cy="1090953"/>
      </dsp:txXfrm>
    </dsp:sp>
    <dsp:sp modelId="{42E90324-5BA0-284F-A973-7A47CC841183}">
      <dsp:nvSpPr>
        <dsp:cNvPr id="0" name=""/>
        <dsp:cNvSpPr/>
      </dsp:nvSpPr>
      <dsp:spPr>
        <a:xfrm>
          <a:off x="5178828" y="3909615"/>
          <a:ext cx="836203" cy="11588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Community Cupboards</a:t>
          </a:r>
        </a:p>
      </dsp:txBody>
      <dsp:txXfrm>
        <a:off x="5203320" y="3934107"/>
        <a:ext cx="787219" cy="1109851"/>
      </dsp:txXfrm>
    </dsp:sp>
    <dsp:sp modelId="{35876186-423B-D640-BE6D-36ADF0A5AAA5}">
      <dsp:nvSpPr>
        <dsp:cNvPr id="0" name=""/>
        <dsp:cNvSpPr/>
      </dsp:nvSpPr>
      <dsp:spPr>
        <a:xfrm>
          <a:off x="6032592" y="3909615"/>
          <a:ext cx="836203" cy="11588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Pantry Pre-Pack Program</a:t>
          </a:r>
        </a:p>
      </dsp:txBody>
      <dsp:txXfrm>
        <a:off x="6057084" y="3934107"/>
        <a:ext cx="787219" cy="1109851"/>
      </dsp:txXfrm>
    </dsp:sp>
    <dsp:sp modelId="{1406DA09-F069-7C4E-A736-43FA6A86099B}">
      <dsp:nvSpPr>
        <dsp:cNvPr id="0" name=""/>
        <dsp:cNvSpPr/>
      </dsp:nvSpPr>
      <dsp:spPr>
        <a:xfrm>
          <a:off x="6886356" y="3909615"/>
          <a:ext cx="836203" cy="11588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Snack Program</a:t>
          </a:r>
        </a:p>
      </dsp:txBody>
      <dsp:txXfrm>
        <a:off x="6910848" y="3934107"/>
        <a:ext cx="787219" cy="1109851"/>
      </dsp:txXfrm>
    </dsp:sp>
    <dsp:sp modelId="{E61A559A-6736-4399-B705-B6D0A1A184F9}">
      <dsp:nvSpPr>
        <dsp:cNvPr id="0" name=""/>
        <dsp:cNvSpPr/>
      </dsp:nvSpPr>
      <dsp:spPr>
        <a:xfrm>
          <a:off x="7792800" y="1305001"/>
          <a:ext cx="3415054" cy="115883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Calibri Light" panose="020F0302020204030204"/>
            </a:rPr>
            <a:t>Community Connection &amp; Development</a:t>
          </a:r>
          <a:endParaRPr lang="en-US" sz="2600" kern="1200" dirty="0"/>
        </a:p>
      </dsp:txBody>
      <dsp:txXfrm>
        <a:off x="7826741" y="1338942"/>
        <a:ext cx="3347172" cy="1090953"/>
      </dsp:txXfrm>
    </dsp:sp>
    <dsp:sp modelId="{701185F6-AE7E-BA46-A80C-4C9B13EA6915}">
      <dsp:nvSpPr>
        <dsp:cNvPr id="0" name=""/>
        <dsp:cNvSpPr/>
      </dsp:nvSpPr>
      <dsp:spPr>
        <a:xfrm>
          <a:off x="7792800" y="2607308"/>
          <a:ext cx="1689967" cy="115883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Connection Programs</a:t>
          </a:r>
        </a:p>
      </dsp:txBody>
      <dsp:txXfrm>
        <a:off x="7826741" y="2641249"/>
        <a:ext cx="1622085" cy="1090953"/>
      </dsp:txXfrm>
    </dsp:sp>
    <dsp:sp modelId="{EAD27AA0-56DF-ED4D-85EE-37D11D0D1B5D}">
      <dsp:nvSpPr>
        <dsp:cNvPr id="0" name=""/>
        <dsp:cNvSpPr/>
      </dsp:nvSpPr>
      <dsp:spPr>
        <a:xfrm>
          <a:off x="7792800" y="3909615"/>
          <a:ext cx="836203" cy="11588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Neighbour Link</a:t>
          </a:r>
        </a:p>
      </dsp:txBody>
      <dsp:txXfrm>
        <a:off x="7817292" y="3934107"/>
        <a:ext cx="787219" cy="1109851"/>
      </dsp:txXfrm>
    </dsp:sp>
    <dsp:sp modelId="{51D54A2D-1755-E545-A565-6EF49ABBCB9B}">
      <dsp:nvSpPr>
        <dsp:cNvPr id="0" name=""/>
        <dsp:cNvSpPr/>
      </dsp:nvSpPr>
      <dsp:spPr>
        <a:xfrm>
          <a:off x="8646564" y="3909615"/>
          <a:ext cx="836203" cy="11588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Hub Share</a:t>
          </a:r>
        </a:p>
      </dsp:txBody>
      <dsp:txXfrm>
        <a:off x="8671056" y="3934107"/>
        <a:ext cx="787219" cy="1109851"/>
      </dsp:txXfrm>
    </dsp:sp>
    <dsp:sp modelId="{1689DC54-AD5A-BE4E-8419-4CE8D3C16717}">
      <dsp:nvSpPr>
        <dsp:cNvPr id="0" name=""/>
        <dsp:cNvSpPr/>
      </dsp:nvSpPr>
      <dsp:spPr>
        <a:xfrm>
          <a:off x="9517888" y="2607308"/>
          <a:ext cx="1689967" cy="115883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Light" panose="020F0302020204030204"/>
            </a:rPr>
            <a:t>Launch Pad Innovation Lab</a:t>
          </a:r>
          <a:endParaRPr lang="en-US" sz="1500" kern="1200" dirty="0"/>
        </a:p>
      </dsp:txBody>
      <dsp:txXfrm>
        <a:off x="9551829" y="2641249"/>
        <a:ext cx="1622085" cy="1090953"/>
      </dsp:txXfrm>
    </dsp:sp>
    <dsp:sp modelId="{981D05E5-0BEC-3041-9AA5-4B58166350E3}">
      <dsp:nvSpPr>
        <dsp:cNvPr id="0" name=""/>
        <dsp:cNvSpPr/>
      </dsp:nvSpPr>
      <dsp:spPr>
        <a:xfrm>
          <a:off x="9517888" y="3909615"/>
          <a:ext cx="836203" cy="11588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The Market</a:t>
          </a:r>
        </a:p>
      </dsp:txBody>
      <dsp:txXfrm>
        <a:off x="9542380" y="3934107"/>
        <a:ext cx="787219" cy="1109851"/>
      </dsp:txXfrm>
    </dsp:sp>
    <dsp:sp modelId="{BF51CB4B-8CC5-DB4C-91C0-0FA2F63F852D}">
      <dsp:nvSpPr>
        <dsp:cNvPr id="0" name=""/>
        <dsp:cNvSpPr/>
      </dsp:nvSpPr>
      <dsp:spPr>
        <a:xfrm>
          <a:off x="10371651" y="3909615"/>
          <a:ext cx="836203" cy="11588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Research</a:t>
          </a:r>
        </a:p>
      </dsp:txBody>
      <dsp:txXfrm>
        <a:off x="10396143" y="3934107"/>
        <a:ext cx="787219" cy="11098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BCD6E-D40B-48A6-B586-4FC86C949B9F}">
      <dsp:nvSpPr>
        <dsp:cNvPr id="0" name=""/>
        <dsp:cNvSpPr/>
      </dsp:nvSpPr>
      <dsp:spPr>
        <a:xfrm rot="5400000">
          <a:off x="-202525" y="203813"/>
          <a:ext cx="1350168" cy="945118"/>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latin typeface="Calibri Light" panose="020F0302020204030204"/>
            </a:rPr>
            <a:t>3.0%</a:t>
          </a:r>
          <a:endParaRPr lang="en-US" sz="2600" kern="1200"/>
        </a:p>
      </dsp:txBody>
      <dsp:txXfrm rot="-5400000">
        <a:off x="0" y="473847"/>
        <a:ext cx="945118" cy="405050"/>
      </dsp:txXfrm>
    </dsp:sp>
    <dsp:sp modelId="{AFCBB75B-D41B-41EA-95B8-AC5DA1037F0C}">
      <dsp:nvSpPr>
        <dsp:cNvPr id="0" name=""/>
        <dsp:cNvSpPr/>
      </dsp:nvSpPr>
      <dsp:spPr>
        <a:xfrm rot="5400000">
          <a:off x="3695587" y="-2749180"/>
          <a:ext cx="877609" cy="6378547"/>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a:latin typeface="Calibri Light" panose="020F0302020204030204"/>
            </a:rPr>
            <a:t>Severe food insecurity</a:t>
          </a:r>
          <a:endParaRPr lang="en-US" sz="1800" kern="1200"/>
        </a:p>
        <a:p>
          <a:pPr marL="171450" lvl="1" indent="-171450" algn="l" defTabSz="800100" rtl="0">
            <a:lnSpc>
              <a:spcPct val="90000"/>
            </a:lnSpc>
            <a:spcBef>
              <a:spcPct val="0"/>
            </a:spcBef>
            <a:spcAft>
              <a:spcPct val="15000"/>
            </a:spcAft>
            <a:buChar char="•"/>
          </a:pPr>
          <a:r>
            <a:rPr lang="en-US" sz="1800" kern="1200">
              <a:latin typeface="Calibri Light" panose="020F0302020204030204"/>
            </a:rPr>
            <a:t>Missed meals, reduced intake, days without food</a:t>
          </a:r>
          <a:endParaRPr lang="en-US" sz="1800" kern="1200"/>
        </a:p>
      </dsp:txBody>
      <dsp:txXfrm rot="-5400000">
        <a:off x="945119" y="44129"/>
        <a:ext cx="6335706" cy="791927"/>
      </dsp:txXfrm>
    </dsp:sp>
    <dsp:sp modelId="{A865F106-3650-4E9F-B825-5BBC67F50F2B}">
      <dsp:nvSpPr>
        <dsp:cNvPr id="0" name=""/>
        <dsp:cNvSpPr/>
      </dsp:nvSpPr>
      <dsp:spPr>
        <a:xfrm rot="5400000">
          <a:off x="-202525" y="1356240"/>
          <a:ext cx="1350168" cy="945118"/>
        </a:xfrm>
        <a:prstGeom prst="chevron">
          <a:avLst/>
        </a:prstGeom>
        <a:solidFill>
          <a:schemeClr val="accent5">
            <a:hueOff val="553124"/>
            <a:satOff val="6280"/>
            <a:lumOff val="5686"/>
            <a:alphaOff val="0"/>
          </a:schemeClr>
        </a:solidFill>
        <a:ln w="12700" cap="flat" cmpd="sng" algn="ctr">
          <a:solidFill>
            <a:schemeClr val="accent5">
              <a:hueOff val="553124"/>
              <a:satOff val="6280"/>
              <a:lumOff val="56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latin typeface="Calibri Light" panose="020F0302020204030204"/>
            </a:rPr>
            <a:t>6.5%</a:t>
          </a:r>
          <a:endParaRPr lang="en-US" sz="2600" kern="1200"/>
        </a:p>
      </dsp:txBody>
      <dsp:txXfrm rot="-5400000">
        <a:off x="0" y="1626274"/>
        <a:ext cx="945118" cy="405050"/>
      </dsp:txXfrm>
    </dsp:sp>
    <dsp:sp modelId="{32F7D49B-0DE8-459B-AD6F-5D31C32577B7}">
      <dsp:nvSpPr>
        <dsp:cNvPr id="0" name=""/>
        <dsp:cNvSpPr/>
      </dsp:nvSpPr>
      <dsp:spPr>
        <a:xfrm rot="5400000">
          <a:off x="3695587" y="-1596753"/>
          <a:ext cx="877609" cy="6378547"/>
        </a:xfrm>
        <a:prstGeom prst="round2SameRect">
          <a:avLst/>
        </a:prstGeom>
        <a:solidFill>
          <a:schemeClr val="lt1">
            <a:alpha val="90000"/>
            <a:hueOff val="0"/>
            <a:satOff val="0"/>
            <a:lumOff val="0"/>
            <a:alphaOff val="0"/>
          </a:schemeClr>
        </a:solidFill>
        <a:ln w="12700" cap="flat" cmpd="sng" algn="ctr">
          <a:solidFill>
            <a:schemeClr val="accent5">
              <a:hueOff val="553124"/>
              <a:satOff val="6280"/>
              <a:lumOff val="56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a:latin typeface="Calibri Light" panose="020F0302020204030204"/>
            </a:rPr>
            <a:t>Moderate food insecurity</a:t>
          </a:r>
          <a:endParaRPr lang="en-US" sz="1800" kern="1200"/>
        </a:p>
        <a:p>
          <a:pPr marL="171450" lvl="1" indent="-171450" algn="l" defTabSz="800100" rtl="0">
            <a:lnSpc>
              <a:spcPct val="90000"/>
            </a:lnSpc>
            <a:spcBef>
              <a:spcPct val="0"/>
            </a:spcBef>
            <a:spcAft>
              <a:spcPct val="15000"/>
            </a:spcAft>
            <a:buChar char="•"/>
          </a:pPr>
          <a:r>
            <a:rPr lang="en-US" sz="1800" kern="1200"/>
            <a:t>Compromise in quality and/or quantity of food</a:t>
          </a:r>
        </a:p>
      </dsp:txBody>
      <dsp:txXfrm rot="-5400000">
        <a:off x="945119" y="1196556"/>
        <a:ext cx="6335706" cy="791927"/>
      </dsp:txXfrm>
    </dsp:sp>
    <dsp:sp modelId="{4AB0DEE2-4A04-4212-882D-598069493350}">
      <dsp:nvSpPr>
        <dsp:cNvPr id="0" name=""/>
        <dsp:cNvSpPr/>
      </dsp:nvSpPr>
      <dsp:spPr>
        <a:xfrm rot="5400000">
          <a:off x="-202525" y="2508668"/>
          <a:ext cx="1350168" cy="945118"/>
        </a:xfrm>
        <a:prstGeom prst="chevron">
          <a:avLst/>
        </a:prstGeom>
        <a:solidFill>
          <a:schemeClr val="accent5">
            <a:hueOff val="1106248"/>
            <a:satOff val="12561"/>
            <a:lumOff val="11372"/>
            <a:alphaOff val="0"/>
          </a:schemeClr>
        </a:solidFill>
        <a:ln w="12700" cap="flat" cmpd="sng" algn="ctr">
          <a:solidFill>
            <a:schemeClr val="accent5">
              <a:hueOff val="1106248"/>
              <a:satOff val="12561"/>
              <a:lumOff val="113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latin typeface="Calibri Light" panose="020F0302020204030204"/>
            </a:rPr>
            <a:t>4.3%</a:t>
          </a:r>
          <a:endParaRPr lang="en-US" sz="2600" kern="1200"/>
        </a:p>
      </dsp:txBody>
      <dsp:txXfrm rot="-5400000">
        <a:off x="0" y="2778702"/>
        <a:ext cx="945118" cy="405050"/>
      </dsp:txXfrm>
    </dsp:sp>
    <dsp:sp modelId="{189D6E16-63E7-434C-AB05-A809E3A8BF03}">
      <dsp:nvSpPr>
        <dsp:cNvPr id="0" name=""/>
        <dsp:cNvSpPr/>
      </dsp:nvSpPr>
      <dsp:spPr>
        <a:xfrm rot="5400000">
          <a:off x="3695587" y="-444325"/>
          <a:ext cx="877609" cy="6378547"/>
        </a:xfrm>
        <a:prstGeom prst="round2SameRect">
          <a:avLst/>
        </a:prstGeom>
        <a:solidFill>
          <a:schemeClr val="lt1">
            <a:alpha val="90000"/>
            <a:hueOff val="0"/>
            <a:satOff val="0"/>
            <a:lumOff val="0"/>
            <a:alphaOff val="0"/>
          </a:schemeClr>
        </a:solidFill>
        <a:ln w="12700" cap="flat" cmpd="sng" algn="ctr">
          <a:solidFill>
            <a:schemeClr val="accent5">
              <a:hueOff val="1106248"/>
              <a:satOff val="12561"/>
              <a:lumOff val="113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a:latin typeface="Calibri Light" panose="020F0302020204030204"/>
            </a:rPr>
            <a:t>Marginal food insecurity</a:t>
          </a:r>
          <a:endParaRPr lang="en-US" sz="1800" kern="1200"/>
        </a:p>
        <a:p>
          <a:pPr marL="171450" lvl="1" indent="-171450" algn="l" defTabSz="800100" rtl="0">
            <a:lnSpc>
              <a:spcPct val="90000"/>
            </a:lnSpc>
            <a:spcBef>
              <a:spcPct val="0"/>
            </a:spcBef>
            <a:spcAft>
              <a:spcPct val="15000"/>
            </a:spcAft>
            <a:buChar char="•"/>
          </a:pPr>
          <a:r>
            <a:rPr lang="en-US" sz="1800" kern="1200"/>
            <a:t>Worry about running out of food and/or limited food selection</a:t>
          </a:r>
        </a:p>
      </dsp:txBody>
      <dsp:txXfrm rot="-5400000">
        <a:off x="945119" y="2348984"/>
        <a:ext cx="6335706" cy="7919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A2A2A-7BA3-44B5-8193-E46F4D65B6B1}">
      <dsp:nvSpPr>
        <dsp:cNvPr id="0" name=""/>
        <dsp:cNvSpPr/>
      </dsp:nvSpPr>
      <dsp:spPr>
        <a:xfrm>
          <a:off x="1283" y="0"/>
          <a:ext cx="3337470" cy="3651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latin typeface="Calibri Light" panose="020F0302020204030204"/>
            </a:rPr>
            <a:t>48%</a:t>
          </a:r>
          <a:endParaRPr lang="en-US" sz="5000" kern="1200"/>
        </a:p>
      </dsp:txBody>
      <dsp:txXfrm>
        <a:off x="1283" y="0"/>
        <a:ext cx="3337470" cy="1095375"/>
      </dsp:txXfrm>
    </dsp:sp>
    <dsp:sp modelId="{1C0CE637-E5AF-42A6-ACC5-D06FD2253DD7}">
      <dsp:nvSpPr>
        <dsp:cNvPr id="0" name=""/>
        <dsp:cNvSpPr/>
      </dsp:nvSpPr>
      <dsp:spPr>
        <a:xfrm>
          <a:off x="335030" y="1096444"/>
          <a:ext cx="2669976" cy="1100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rtl="0">
            <a:lnSpc>
              <a:spcPct val="90000"/>
            </a:lnSpc>
            <a:spcBef>
              <a:spcPct val="0"/>
            </a:spcBef>
            <a:spcAft>
              <a:spcPct val="35000"/>
            </a:spcAft>
            <a:buNone/>
          </a:pPr>
          <a:r>
            <a:rPr lang="en-US" sz="1700" kern="1200"/>
            <a:t>Increase in the number of individuals who accessed a food bank program </a:t>
          </a:r>
        </a:p>
      </dsp:txBody>
      <dsp:txXfrm>
        <a:off x="367274" y="1128688"/>
        <a:ext cx="2605488" cy="1036413"/>
      </dsp:txXfrm>
    </dsp:sp>
    <dsp:sp modelId="{B0D1ADA6-23D2-4F41-B540-3B53E587C902}">
      <dsp:nvSpPr>
        <dsp:cNvPr id="0" name=""/>
        <dsp:cNvSpPr/>
      </dsp:nvSpPr>
      <dsp:spPr>
        <a:xfrm>
          <a:off x="335030" y="2366716"/>
          <a:ext cx="2669976" cy="1100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24,000 clients</a:t>
          </a:r>
          <a:endParaRPr lang="en-US" sz="1700" kern="1200"/>
        </a:p>
      </dsp:txBody>
      <dsp:txXfrm>
        <a:off x="367274" y="2398960"/>
        <a:ext cx="2605488" cy="1036413"/>
      </dsp:txXfrm>
    </dsp:sp>
    <dsp:sp modelId="{167148BD-434E-4E72-9FEC-12BC8450581A}">
      <dsp:nvSpPr>
        <dsp:cNvPr id="0" name=""/>
        <dsp:cNvSpPr/>
      </dsp:nvSpPr>
      <dsp:spPr>
        <a:xfrm>
          <a:off x="3589064" y="0"/>
          <a:ext cx="3337470" cy="3651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latin typeface="Calibri Light" panose="020F0302020204030204"/>
            </a:rPr>
            <a:t>58%</a:t>
          </a:r>
          <a:endParaRPr lang="en-US" sz="5000" kern="1200"/>
        </a:p>
      </dsp:txBody>
      <dsp:txXfrm>
        <a:off x="3589064" y="0"/>
        <a:ext cx="3337470" cy="1095375"/>
      </dsp:txXfrm>
    </dsp:sp>
    <dsp:sp modelId="{4C62996E-1D90-42C5-BBB2-C63BD45CE6A3}">
      <dsp:nvSpPr>
        <dsp:cNvPr id="0" name=""/>
        <dsp:cNvSpPr/>
      </dsp:nvSpPr>
      <dsp:spPr>
        <a:xfrm>
          <a:off x="3922811" y="1096444"/>
          <a:ext cx="2669976" cy="1100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rtl="0">
            <a:lnSpc>
              <a:spcPct val="90000"/>
            </a:lnSpc>
            <a:spcBef>
              <a:spcPct val="0"/>
            </a:spcBef>
            <a:spcAft>
              <a:spcPct val="35000"/>
            </a:spcAft>
            <a:buNone/>
          </a:pPr>
          <a:r>
            <a:rPr lang="en-US" sz="1700" kern="1200"/>
            <a:t>Increase in the number of visits to food banks </a:t>
          </a:r>
        </a:p>
      </dsp:txBody>
      <dsp:txXfrm>
        <a:off x="3955055" y="1128688"/>
        <a:ext cx="2605488" cy="1036413"/>
      </dsp:txXfrm>
    </dsp:sp>
    <dsp:sp modelId="{F649D50D-C565-485F-BB86-8DBC63C4A78B}">
      <dsp:nvSpPr>
        <dsp:cNvPr id="0" name=""/>
        <dsp:cNvSpPr/>
      </dsp:nvSpPr>
      <dsp:spPr>
        <a:xfrm>
          <a:off x="3922811" y="2366716"/>
          <a:ext cx="2669976" cy="1100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135,000 visits</a:t>
          </a:r>
          <a:endParaRPr lang="en-US" sz="1700" kern="1200"/>
        </a:p>
      </dsp:txBody>
      <dsp:txXfrm>
        <a:off x="3955055" y="2398960"/>
        <a:ext cx="2605488" cy="1036413"/>
      </dsp:txXfrm>
    </dsp:sp>
    <dsp:sp modelId="{A4315EEA-EA01-4277-842C-DD37D3105C7D}">
      <dsp:nvSpPr>
        <dsp:cNvPr id="0" name=""/>
        <dsp:cNvSpPr/>
      </dsp:nvSpPr>
      <dsp:spPr>
        <a:xfrm>
          <a:off x="7176845" y="0"/>
          <a:ext cx="3337470" cy="3651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latin typeface="Calibri Light" panose="020F0302020204030204"/>
            </a:rPr>
            <a:t>25%</a:t>
          </a:r>
          <a:endParaRPr lang="en-US" sz="5000" kern="1200"/>
        </a:p>
      </dsp:txBody>
      <dsp:txXfrm>
        <a:off x="7176845" y="0"/>
        <a:ext cx="3337470" cy="1095375"/>
      </dsp:txXfrm>
    </dsp:sp>
    <dsp:sp modelId="{3E207D92-21D2-4BAC-B40D-988ED1344628}">
      <dsp:nvSpPr>
        <dsp:cNvPr id="0" name=""/>
        <dsp:cNvSpPr/>
      </dsp:nvSpPr>
      <dsp:spPr>
        <a:xfrm>
          <a:off x="7510592" y="1096444"/>
          <a:ext cx="2669976" cy="1100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rtl="0">
            <a:lnSpc>
              <a:spcPct val="90000"/>
            </a:lnSpc>
            <a:spcBef>
              <a:spcPct val="0"/>
            </a:spcBef>
            <a:spcAft>
              <a:spcPct val="35000"/>
            </a:spcAft>
            <a:buNone/>
          </a:pPr>
          <a:r>
            <a:rPr lang="en-US" sz="1700" kern="1200"/>
            <a:t>Of clients were first time food bank users</a:t>
          </a:r>
        </a:p>
      </dsp:txBody>
      <dsp:txXfrm>
        <a:off x="7542836" y="1128688"/>
        <a:ext cx="2605488" cy="1036413"/>
      </dsp:txXfrm>
    </dsp:sp>
    <dsp:sp modelId="{A03E2577-A23A-4807-B176-5AA319D13161}">
      <dsp:nvSpPr>
        <dsp:cNvPr id="0" name=""/>
        <dsp:cNvSpPr/>
      </dsp:nvSpPr>
      <dsp:spPr>
        <a:xfrm>
          <a:off x="7510592" y="2366716"/>
          <a:ext cx="2669976" cy="1100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6,000 new clients</a:t>
          </a:r>
          <a:endParaRPr lang="en-US" sz="1700" kern="1200"/>
        </a:p>
      </dsp:txBody>
      <dsp:txXfrm>
        <a:off x="7542836" y="2398960"/>
        <a:ext cx="2605488" cy="103641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57456-157A-C12A-2FEC-91B7B9EE49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9D46761-828E-1508-56BD-BAEADF3486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F95820-84BB-3447-8286-60A51307E7F2}" type="datetimeFigureOut">
              <a:rPr lang="en-US" smtClean="0"/>
              <a:t>6/16/23</a:t>
            </a:fld>
            <a:endParaRPr lang="en-US"/>
          </a:p>
        </p:txBody>
      </p:sp>
      <p:sp>
        <p:nvSpPr>
          <p:cNvPr id="4" name="Footer Placeholder 3">
            <a:extLst>
              <a:ext uri="{FF2B5EF4-FFF2-40B4-BE49-F238E27FC236}">
                <a16:creationId xmlns:a16="http://schemas.microsoft.com/office/drawing/2014/main" id="{CD428A7E-6B0E-809C-73D1-4B5E2FF471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9A5AA6-0C5B-430A-E0C4-C90B2F0A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476440-F66F-F947-8EFC-EA5202ACFD25}" type="slidenum">
              <a:rPr lang="en-US" smtClean="0"/>
              <a:t>‹#›</a:t>
            </a:fld>
            <a:endParaRPr lang="en-US"/>
          </a:p>
        </p:txBody>
      </p:sp>
    </p:spTree>
    <p:extLst>
      <p:ext uri="{BB962C8B-B14F-4D97-AF65-F5344CB8AC3E}">
        <p14:creationId xmlns:p14="http://schemas.microsoft.com/office/powerpoint/2010/main" val="23371176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8FC54-6AE4-6A4A-9756-823A0F1BE5A6}" type="datetimeFigureOut">
              <a:rPr lang="en-US" smtClean="0"/>
              <a:t>6/16/23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9E9EB-07EB-9D44-9F5A-AB1FBECCDD88}" type="slidenum">
              <a:rPr lang="en-US" smtClean="0"/>
              <a:t>‹#›</a:t>
            </a:fld>
            <a:endParaRPr lang="en-US"/>
          </a:p>
        </p:txBody>
      </p:sp>
    </p:spTree>
    <p:extLst>
      <p:ext uri="{BB962C8B-B14F-4D97-AF65-F5344CB8AC3E}">
        <p14:creationId xmlns:p14="http://schemas.microsoft.com/office/powerpoint/2010/main" val="15467587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1104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2572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0200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C745E-9B5A-59BF-BF50-4F251E39D58D}"/>
              </a:ext>
            </a:extLst>
          </p:cNvPr>
          <p:cNvSpPr/>
          <p:nvPr userDrawn="1"/>
        </p:nvSpPr>
        <p:spPr>
          <a:xfrm>
            <a:off x="304800" y="266701"/>
            <a:ext cx="11582400" cy="6324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6044184"/>
            <a:ext cx="9144000" cy="356616"/>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9">
            <a:extLst>
              <a:ext uri="{FF2B5EF4-FFF2-40B4-BE49-F238E27FC236}">
                <a16:creationId xmlns:a16="http://schemas.microsoft.com/office/drawing/2014/main" id="{F2B4A7EA-9E3F-9CE1-56B5-92F4FDDA6991}"/>
              </a:ext>
            </a:extLst>
          </p:cNvPr>
          <p:cNvSpPr>
            <a:spLocks noGrp="1"/>
          </p:cNvSpPr>
          <p:nvPr>
            <p:ph type="pic" sz="quarter" idx="10"/>
          </p:nvPr>
        </p:nvSpPr>
        <p:spPr>
          <a:xfrm>
            <a:off x="2324100" y="758952"/>
            <a:ext cx="7543800" cy="5029200"/>
          </a:xfrm>
          <a:custGeom>
            <a:avLst/>
            <a:gdLst>
              <a:gd name="connsiteX0" fmla="*/ 3567113 w 7543800"/>
              <a:gd name="connsiteY0" fmla="*/ 4869270 h 5029200"/>
              <a:gd name="connsiteX1" fmla="*/ 3567113 w 7543800"/>
              <a:gd name="connsiteY1" fmla="*/ 4957572 h 5029200"/>
              <a:gd name="connsiteX2" fmla="*/ 3976688 w 7543800"/>
              <a:gd name="connsiteY2" fmla="*/ 4957572 h 5029200"/>
              <a:gd name="connsiteX3" fmla="*/ 3976688 w 7543800"/>
              <a:gd name="connsiteY3" fmla="*/ 4869270 h 5029200"/>
              <a:gd name="connsiteX4" fmla="*/ 0 w 7543800"/>
              <a:gd name="connsiteY4" fmla="*/ 0 h 5029200"/>
              <a:gd name="connsiteX5" fmla="*/ 7543800 w 7543800"/>
              <a:gd name="connsiteY5" fmla="*/ 0 h 5029200"/>
              <a:gd name="connsiteX6" fmla="*/ 7543800 w 7543800"/>
              <a:gd name="connsiteY6" fmla="*/ 5029200 h 5029200"/>
              <a:gd name="connsiteX7" fmla="*/ 0 w 7543800"/>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3800" h="5029200">
                <a:moveTo>
                  <a:pt x="3567113" y="4869270"/>
                </a:moveTo>
                <a:lnTo>
                  <a:pt x="3567113" y="4957572"/>
                </a:lnTo>
                <a:lnTo>
                  <a:pt x="3976688" y="4957572"/>
                </a:lnTo>
                <a:lnTo>
                  <a:pt x="3976688" y="4869270"/>
                </a:lnTo>
                <a:close/>
                <a:moveTo>
                  <a:pt x="0" y="0"/>
                </a:moveTo>
                <a:lnTo>
                  <a:pt x="7543800" y="0"/>
                </a:lnTo>
                <a:lnTo>
                  <a:pt x="7543800" y="5029200"/>
                </a:lnTo>
                <a:lnTo>
                  <a:pt x="0" y="5029200"/>
                </a:lnTo>
                <a:close/>
              </a:path>
            </a:pathLst>
          </a:custGeom>
        </p:spPr>
        <p:txBody>
          <a:bodyPr wrap="square">
            <a:noAutofit/>
          </a:bodyPr>
          <a:lstStyle>
            <a:lvl1pPr marL="0" indent="0" algn="ctr">
              <a:buNone/>
              <a:defRPr/>
            </a:lvl1pPr>
          </a:lstStyle>
          <a:p>
            <a:r>
              <a:rPr lang="en-US"/>
              <a:t>Click icon to add picture</a:t>
            </a:r>
          </a:p>
        </p:txBody>
      </p:sp>
      <p:sp>
        <p:nvSpPr>
          <p:cNvPr id="9" name="Title 8">
            <a:extLst>
              <a:ext uri="{FF2B5EF4-FFF2-40B4-BE49-F238E27FC236}">
                <a16:creationId xmlns:a16="http://schemas.microsoft.com/office/drawing/2014/main" id="{42398E06-9E0E-BC81-DEB5-1DB2F8635C23}"/>
              </a:ext>
            </a:extLst>
          </p:cNvPr>
          <p:cNvSpPr>
            <a:spLocks noGrp="1"/>
          </p:cNvSpPr>
          <p:nvPr>
            <p:ph type="title"/>
          </p:nvPr>
        </p:nvSpPr>
        <p:spPr>
          <a:xfrm>
            <a:off x="838200" y="3108960"/>
            <a:ext cx="10515600" cy="640080"/>
          </a:xfrm>
        </p:spPr>
        <p:txBody>
          <a:bodyPr anchor="ctr"/>
          <a:lstStyle>
            <a:lvl1pPr algn="ctr">
              <a:defRPr sz="6000" spc="300" baseline="0"/>
            </a:lvl1pPr>
          </a:lstStyle>
          <a:p>
            <a:r>
              <a:rPr lang="en-US"/>
              <a:t>Click to edit Master title style</a:t>
            </a:r>
          </a:p>
        </p:txBody>
      </p:sp>
      <p:sp>
        <p:nvSpPr>
          <p:cNvPr id="11" name="Rectangle 10">
            <a:extLst>
              <a:ext uri="{FF2B5EF4-FFF2-40B4-BE49-F238E27FC236}">
                <a16:creationId xmlns:a16="http://schemas.microsoft.com/office/drawing/2014/main" id="{39F70834-CB8D-A95B-D859-6E5B4C6B4F78}"/>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295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accent4"/>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A0478E-A529-CF4E-CE5C-583ACA20D66C}"/>
              </a:ext>
            </a:extLst>
          </p:cNvPr>
          <p:cNvSpPr/>
          <p:nvPr userDrawn="1"/>
        </p:nvSpPr>
        <p:spPr>
          <a:xfrm>
            <a:off x="3578352" y="0"/>
            <a:ext cx="86136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5449824" y="1124712"/>
            <a:ext cx="5760720" cy="548640"/>
          </a:xfrm>
        </p:spPr>
        <p:txBody>
          <a:bodyPr/>
          <a:lstStyle>
            <a:lvl1pPr>
              <a:defRPr spc="300" baseline="0"/>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5449824" y="2889504"/>
            <a:ext cx="5760720" cy="3319272"/>
          </a:xfrm>
        </p:spPr>
        <p:txBody>
          <a:bodyPr/>
          <a:lstStyle>
            <a:lvl1pPr marL="0" indent="0">
              <a:lnSpc>
                <a:spcPct val="150000"/>
              </a:lnSpc>
              <a:buNone/>
              <a:defRPr sz="2000" cap="none" spc="0" baseline="0"/>
            </a:lvl1pPr>
            <a:lvl2pPr marL="228600">
              <a:defRPr spc="0" baseline="0"/>
            </a:lvl2pPr>
            <a:lvl3pPr marL="457200">
              <a:defRPr spc="0" baseline="0"/>
            </a:lvl3pPr>
            <a:lvl4pPr marL="685800">
              <a:defRPr spc="0" baseline="0"/>
            </a:lvl4pPr>
            <a:lvl5pPr marL="1143000">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lvl1pPr>
              <a:defRPr>
                <a:solidFill>
                  <a:schemeClr val="bg1"/>
                </a:solidFill>
              </a:defRPr>
            </a:lvl1pPr>
          </a:lstStyle>
          <a:p>
            <a:fld id="{75DF2D63-3FF5-D547-96B9-BE9CCD1ABA58}" type="slidenum">
              <a:rPr lang="en-US" smtClean="0"/>
              <a:pPr/>
              <a:t>‹#›</a:t>
            </a:fld>
            <a:endParaRPr lang="en-US"/>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lvl1pPr>
              <a:defRPr>
                <a:solidFill>
                  <a:schemeClr val="bg1"/>
                </a:solidFill>
              </a:defRPr>
            </a:lvl1pPr>
          </a:lstStyle>
          <a:p>
            <a:r>
              <a:rPr lang="en-US"/>
              <a:t>presentation title</a:t>
            </a:r>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1298448" y="1828800"/>
            <a:ext cx="3200400" cy="3200400"/>
          </a:xfrm>
          <a:prstGeom prst="ellipse">
            <a:avLst/>
          </a:prstGeom>
          <a:noFill/>
        </p:spPr>
        <p:txBody>
          <a:bodyPr anchor="ctr"/>
          <a:lstStyle>
            <a:lvl1pPr marL="0" indent="0" algn="ctr">
              <a:buNone/>
              <a:defRPr/>
            </a:lvl1pPr>
          </a:lstStyle>
          <a:p>
            <a:r>
              <a:rPr lang="en-US"/>
              <a:t>Click icon to add picture</a:t>
            </a:r>
          </a:p>
        </p:txBody>
      </p:sp>
      <p:cxnSp>
        <p:nvCxnSpPr>
          <p:cNvPr id="11" name="Straight Connector 10">
            <a:extLst>
              <a:ext uri="{FF2B5EF4-FFF2-40B4-BE49-F238E27FC236}">
                <a16:creationId xmlns:a16="http://schemas.microsoft.com/office/drawing/2014/main" id="{F036BAAC-D89F-682D-12A3-1C31F92F0FAF}"/>
              </a:ext>
            </a:extLst>
          </p:cNvPr>
          <p:cNvCxnSpPr>
            <a:cxnSpLocks/>
          </p:cNvCxnSpPr>
          <p:nvPr userDrawn="1"/>
        </p:nvCxnSpPr>
        <p:spPr>
          <a:xfrm>
            <a:off x="649224" y="2667000"/>
            <a:ext cx="0" cy="3124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F877625-E710-6DF2-3E49-374C6DD8DBC0}"/>
              </a:ext>
            </a:extLst>
          </p:cNvPr>
          <p:cNvCxnSpPr>
            <a:cxnSpLocks/>
          </p:cNvCxnSpPr>
          <p:nvPr userDrawn="1"/>
        </p:nvCxnSpPr>
        <p:spPr>
          <a:xfrm>
            <a:off x="5447344"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00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2928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0153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5247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1080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4182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4301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5064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0020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0000087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5E10E9-9AB7-0642-D4C4-DDFDAB7B5B2C}"/>
              </a:ext>
            </a:extLst>
          </p:cNvPr>
          <p:cNvSpPr>
            <a:spLocks noGrp="1"/>
          </p:cNvSpPr>
          <p:nvPr>
            <p:ph type="title"/>
          </p:nvPr>
        </p:nvSpPr>
        <p:spPr>
          <a:xfrm>
            <a:off x="507502" y="1261675"/>
            <a:ext cx="11403781" cy="968789"/>
          </a:xfrm>
        </p:spPr>
        <p:txBody>
          <a:bodyPr>
            <a:normAutofit/>
          </a:bodyPr>
          <a:lstStyle/>
          <a:p>
            <a:pPr algn="l"/>
            <a:r>
              <a:rPr lang="en-US" b="1" cap="none">
                <a:latin typeface="Calibri"/>
                <a:ea typeface="Calibri"/>
                <a:cs typeface="Posterama"/>
              </a:rPr>
              <a:t>Food </a:t>
            </a:r>
            <a:r>
              <a:rPr lang="en-US" b="1">
                <a:latin typeface="Calibri"/>
                <a:ea typeface="Calibri"/>
                <a:cs typeface="Posterama"/>
              </a:rPr>
              <a:t>Insecurity in Durham</a:t>
            </a:r>
            <a:endParaRPr lang="en-US" b="1" cap="none">
              <a:latin typeface="Calibri"/>
              <a:ea typeface="Calibri"/>
              <a:cs typeface="Posterama" panose="020B0504020200020000" pitchFamily="34" charset="0"/>
            </a:endParaRPr>
          </a:p>
        </p:txBody>
      </p:sp>
      <p:pic>
        <p:nvPicPr>
          <p:cNvPr id="1026" name="Picture 2" descr="Feed the Need in Durham">
            <a:extLst>
              <a:ext uri="{FF2B5EF4-FFF2-40B4-BE49-F238E27FC236}">
                <a16:creationId xmlns:a16="http://schemas.microsoft.com/office/drawing/2014/main" id="{FFA20C40-EDAD-4EE5-AC24-7BB81A0D9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0252" y="5168411"/>
            <a:ext cx="1248997" cy="1248997"/>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1">
            <a:extLst>
              <a:ext uri="{FF2B5EF4-FFF2-40B4-BE49-F238E27FC236}">
                <a16:creationId xmlns:a16="http://schemas.microsoft.com/office/drawing/2014/main" id="{AB0EA2E1-0C21-2052-82A8-D52D5E6D0EC2}"/>
              </a:ext>
            </a:extLst>
          </p:cNvPr>
          <p:cNvSpPr txBox="1">
            <a:spLocks/>
          </p:cNvSpPr>
          <p:nvPr/>
        </p:nvSpPr>
        <p:spPr>
          <a:xfrm>
            <a:off x="513534" y="4400168"/>
            <a:ext cx="8943841" cy="77420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cap="all"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cap="none" dirty="0">
                <a:solidFill>
                  <a:srgbClr val="7F7F7F"/>
                </a:solidFill>
                <a:latin typeface="Calibri"/>
                <a:ea typeface="Calibri"/>
                <a:cs typeface="Calibri"/>
              </a:rPr>
              <a:t>Ben Earle, Chief Executive Officer </a:t>
            </a:r>
          </a:p>
        </p:txBody>
      </p:sp>
      <p:sp>
        <p:nvSpPr>
          <p:cNvPr id="5" name="Title 3">
            <a:extLst>
              <a:ext uri="{FF2B5EF4-FFF2-40B4-BE49-F238E27FC236}">
                <a16:creationId xmlns:a16="http://schemas.microsoft.com/office/drawing/2014/main" id="{E1F21C2F-0291-0E99-16D7-845C5F904150}"/>
              </a:ext>
            </a:extLst>
          </p:cNvPr>
          <p:cNvSpPr txBox="1">
            <a:spLocks/>
          </p:cNvSpPr>
          <p:nvPr/>
        </p:nvSpPr>
        <p:spPr>
          <a:xfrm>
            <a:off x="506273" y="2176986"/>
            <a:ext cx="11409926" cy="96878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spc="300" baseline="0">
                <a:solidFill>
                  <a:schemeClr val="tx1"/>
                </a:solidFill>
                <a:latin typeface="+mj-lt"/>
                <a:ea typeface="+mj-ea"/>
                <a:cs typeface="+mj-cs"/>
              </a:defRPr>
            </a:lvl1pPr>
          </a:lstStyle>
          <a:p>
            <a:pPr algn="l"/>
            <a:r>
              <a:rPr lang="en-US" sz="4400">
                <a:solidFill>
                  <a:schemeClr val="bg1">
                    <a:lumMod val="50000"/>
                  </a:schemeClr>
                </a:solidFill>
                <a:latin typeface="Calibri"/>
                <a:ea typeface="Calibri"/>
                <a:cs typeface="Posterama"/>
              </a:rPr>
              <a:t>Trends &amp; Responses</a:t>
            </a:r>
            <a:endParaRPr lang="en-US">
              <a:solidFill>
                <a:schemeClr val="bg1">
                  <a:lumMod val="50000"/>
                </a:schemeClr>
              </a:solidFill>
              <a:ea typeface="Calibri Light"/>
              <a:cs typeface="Calibri Light"/>
            </a:endParaRPr>
          </a:p>
        </p:txBody>
      </p:sp>
      <p:cxnSp>
        <p:nvCxnSpPr>
          <p:cNvPr id="6" name="Straight Arrow Connector 5">
            <a:extLst>
              <a:ext uri="{FF2B5EF4-FFF2-40B4-BE49-F238E27FC236}">
                <a16:creationId xmlns:a16="http://schemas.microsoft.com/office/drawing/2014/main" id="{8A0D6DF6-FEB5-05D2-190C-7E627351FD48}"/>
              </a:ext>
            </a:extLst>
          </p:cNvPr>
          <p:cNvCxnSpPr/>
          <p:nvPr/>
        </p:nvCxnSpPr>
        <p:spPr>
          <a:xfrm flipV="1">
            <a:off x="516467" y="3011309"/>
            <a:ext cx="9973731" cy="16933"/>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BE08457-5B0E-0760-ADA7-9A6D83A6E3F8}"/>
              </a:ext>
            </a:extLst>
          </p:cNvPr>
          <p:cNvSpPr txBox="1"/>
          <p:nvPr/>
        </p:nvSpPr>
        <p:spPr>
          <a:xfrm>
            <a:off x="519289" y="3143955"/>
            <a:ext cx="480342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June 27, 2023</a:t>
            </a:r>
          </a:p>
          <a:p>
            <a:r>
              <a:rPr lang="en-US" dirty="0">
                <a:ea typeface="Calibri"/>
                <a:cs typeface="Calibri"/>
              </a:rPr>
              <a:t>Community Care Durham</a:t>
            </a:r>
          </a:p>
          <a:p>
            <a:r>
              <a:rPr lang="en-US" dirty="0">
                <a:ea typeface="Calibri"/>
                <a:cs typeface="Calibri"/>
              </a:rPr>
              <a:t>Annual General Meeting</a:t>
            </a:r>
          </a:p>
        </p:txBody>
      </p:sp>
      <p:sp>
        <p:nvSpPr>
          <p:cNvPr id="11" name="TextBox 10">
            <a:extLst>
              <a:ext uri="{FF2B5EF4-FFF2-40B4-BE49-F238E27FC236}">
                <a16:creationId xmlns:a16="http://schemas.microsoft.com/office/drawing/2014/main" id="{B85B20A4-DAB4-EB5D-3080-61532861C127}"/>
              </a:ext>
            </a:extLst>
          </p:cNvPr>
          <p:cNvSpPr txBox="1"/>
          <p:nvPr/>
        </p:nvSpPr>
        <p:spPr>
          <a:xfrm>
            <a:off x="507999" y="605366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BD47"/>
                </a:solidFill>
                <a:ea typeface="Calibri"/>
                <a:cs typeface="Calibri"/>
              </a:rPr>
              <a:t>feedtheneedindurham.ca</a:t>
            </a:r>
          </a:p>
        </p:txBody>
      </p:sp>
    </p:spTree>
    <p:extLst>
      <p:ext uri="{BB962C8B-B14F-4D97-AF65-F5344CB8AC3E}">
        <p14:creationId xmlns:p14="http://schemas.microsoft.com/office/powerpoint/2010/main" val="8552154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C4CF1AB9-B29D-2365-EA93-FDB4FF1B558D}"/>
              </a:ext>
            </a:extLst>
          </p:cNvPr>
          <p:cNvSpPr txBox="1">
            <a:spLocks/>
          </p:cNvSpPr>
          <p:nvPr/>
        </p:nvSpPr>
        <p:spPr>
          <a:xfrm>
            <a:off x="838200" y="653627"/>
            <a:ext cx="10515600" cy="6400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spc="300" baseline="0">
                <a:solidFill>
                  <a:schemeClr val="tx1"/>
                </a:solidFill>
                <a:latin typeface="+mj-lt"/>
                <a:ea typeface="+mj-ea"/>
                <a:cs typeface="+mj-cs"/>
              </a:defRPr>
            </a:lvl1pPr>
          </a:lstStyle>
          <a:p>
            <a:r>
              <a:rPr lang="en-US" sz="3600">
                <a:solidFill>
                  <a:srgbClr val="1D6FA9"/>
                </a:solidFill>
                <a:latin typeface="Calibri"/>
                <a:cs typeface="Calibri Light"/>
              </a:rPr>
              <a:t>Food Insecurity and Food Bank Use in Durham</a:t>
            </a:r>
            <a:endParaRPr lang="en-US" sz="3600">
              <a:solidFill>
                <a:srgbClr val="1D6FA9"/>
              </a:solidFill>
              <a:latin typeface="Calibri"/>
              <a:cs typeface="Calibri"/>
            </a:endParaRPr>
          </a:p>
        </p:txBody>
      </p:sp>
      <p:sp>
        <p:nvSpPr>
          <p:cNvPr id="21" name="Subtitle 1">
            <a:extLst>
              <a:ext uri="{FF2B5EF4-FFF2-40B4-BE49-F238E27FC236}">
                <a16:creationId xmlns:a16="http://schemas.microsoft.com/office/drawing/2014/main" id="{87649C6E-1191-226C-0AE1-2312E0029B03}"/>
              </a:ext>
            </a:extLst>
          </p:cNvPr>
          <p:cNvSpPr>
            <a:spLocks noGrp="1"/>
          </p:cNvSpPr>
          <p:nvPr>
            <p:ph type="subTitle" idx="1"/>
          </p:nvPr>
        </p:nvSpPr>
        <p:spPr>
          <a:xfrm>
            <a:off x="1524000" y="1288740"/>
            <a:ext cx="9144000" cy="356616"/>
          </a:xfrm>
        </p:spPr>
        <p:txBody>
          <a:bodyPr vert="horz" lIns="91440" tIns="45720" rIns="91440" bIns="45720" rtlCol="0" anchor="t">
            <a:normAutofit fontScale="92500" lnSpcReduction="20000"/>
          </a:bodyPr>
          <a:lstStyle/>
          <a:p>
            <a:r>
              <a:rPr lang="en-US" b="1">
                <a:solidFill>
                  <a:schemeClr val="accent5"/>
                </a:solidFill>
                <a:cs typeface="Calibri"/>
              </a:rPr>
              <a:t>Food bank use in </a:t>
            </a:r>
            <a:r>
              <a:rPr lang="en-US" b="1" err="1">
                <a:solidFill>
                  <a:schemeClr val="accent5"/>
                </a:solidFill>
                <a:cs typeface="Calibri"/>
              </a:rPr>
              <a:t>durham</a:t>
            </a:r>
            <a:r>
              <a:rPr lang="en-US" b="1">
                <a:solidFill>
                  <a:schemeClr val="accent5"/>
                </a:solidFill>
                <a:cs typeface="Calibri"/>
              </a:rPr>
              <a:t> (2021 – 2022)</a:t>
            </a:r>
            <a:endParaRPr lang="en-US" err="1">
              <a:solidFill>
                <a:schemeClr val="accent5"/>
              </a:solidFill>
            </a:endParaRPr>
          </a:p>
        </p:txBody>
      </p:sp>
      <p:graphicFrame>
        <p:nvGraphicFramePr>
          <p:cNvPr id="2" name="Diagram 5">
            <a:extLst>
              <a:ext uri="{FF2B5EF4-FFF2-40B4-BE49-F238E27FC236}">
                <a16:creationId xmlns:a16="http://schemas.microsoft.com/office/drawing/2014/main" id="{13B0F463-8A26-54A2-17B1-16F7763C6B17}"/>
              </a:ext>
            </a:extLst>
          </p:cNvPr>
          <p:cNvGraphicFramePr/>
          <p:nvPr>
            <p:extLst>
              <p:ext uri="{D42A27DB-BD31-4B8C-83A1-F6EECF244321}">
                <p14:modId xmlns:p14="http://schemas.microsoft.com/office/powerpoint/2010/main" val="2575200784"/>
              </p:ext>
            </p:extLst>
          </p:nvPr>
        </p:nvGraphicFramePr>
        <p:xfrm>
          <a:off x="838200" y="1714500"/>
          <a:ext cx="10515600"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970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005DF87-FFCC-29EB-6F38-D60799C0BA9E}"/>
              </a:ext>
            </a:extLst>
          </p:cNvPr>
          <p:cNvPicPr>
            <a:picLocks noChangeAspect="1"/>
          </p:cNvPicPr>
          <p:nvPr/>
        </p:nvPicPr>
        <p:blipFill>
          <a:blip r:embed="rId2"/>
          <a:stretch>
            <a:fillRect/>
          </a:stretch>
        </p:blipFill>
        <p:spPr>
          <a:xfrm>
            <a:off x="5136362" y="2020650"/>
            <a:ext cx="5651019" cy="3019283"/>
          </a:xfrm>
          <a:prstGeom prst="rect">
            <a:avLst/>
          </a:prstGeom>
        </p:spPr>
      </p:pic>
      <p:sp>
        <p:nvSpPr>
          <p:cNvPr id="25" name="TextBox 24">
            <a:extLst>
              <a:ext uri="{FF2B5EF4-FFF2-40B4-BE49-F238E27FC236}">
                <a16:creationId xmlns:a16="http://schemas.microsoft.com/office/drawing/2014/main" id="{18635AAD-23D9-E228-1C3E-C59D3C21DB36}"/>
              </a:ext>
            </a:extLst>
          </p:cNvPr>
          <p:cNvSpPr txBox="1"/>
          <p:nvPr/>
        </p:nvSpPr>
        <p:spPr>
          <a:xfrm>
            <a:off x="842402" y="2019588"/>
            <a:ext cx="3485624" cy="1631216"/>
          </a:xfrm>
          <a:prstGeom prst="rect">
            <a:avLst/>
          </a:prstGeom>
          <a:noFill/>
        </p:spPr>
        <p:txBody>
          <a:bodyPr wrap="square" lIns="91440" tIns="45720" rIns="91440" bIns="45720" anchor="t">
            <a:spAutoFit/>
          </a:bodyPr>
          <a:lstStyle/>
          <a:p>
            <a:r>
              <a:rPr lang="en-US" sz="2000">
                <a:solidFill>
                  <a:schemeClr val="accent1"/>
                </a:solidFill>
                <a:latin typeface="Calibri"/>
                <a:cs typeface="Calibri"/>
              </a:rPr>
              <a:t>Of all food bank visits in 2021-2022, 38</a:t>
            </a:r>
            <a:r>
              <a:rPr lang="en-US" sz="2000" cap="none">
                <a:solidFill>
                  <a:schemeClr val="accent1"/>
                </a:solidFill>
                <a:latin typeface="Calibri"/>
                <a:cs typeface="Calibri"/>
              </a:rPr>
              <a:t>% were made by children and youth under the age of 18 years old who live in food insecure households.</a:t>
            </a:r>
            <a:endParaRPr lang="en-US" sz="2000">
              <a:solidFill>
                <a:schemeClr val="accent1"/>
              </a:solidFill>
              <a:latin typeface="Calibri"/>
              <a:cs typeface="Calibri"/>
            </a:endParaRPr>
          </a:p>
        </p:txBody>
      </p:sp>
      <p:sp>
        <p:nvSpPr>
          <p:cNvPr id="31" name="TextBox 30">
            <a:extLst>
              <a:ext uri="{FF2B5EF4-FFF2-40B4-BE49-F238E27FC236}">
                <a16:creationId xmlns:a16="http://schemas.microsoft.com/office/drawing/2014/main" id="{0216185B-314B-7F01-7816-9DE69621B882}"/>
              </a:ext>
            </a:extLst>
          </p:cNvPr>
          <p:cNvSpPr txBox="1"/>
          <p:nvPr/>
        </p:nvSpPr>
        <p:spPr>
          <a:xfrm>
            <a:off x="840775" y="4027331"/>
            <a:ext cx="3474165" cy="1015663"/>
          </a:xfrm>
          <a:prstGeom prst="rect">
            <a:avLst/>
          </a:prstGeom>
          <a:noFill/>
        </p:spPr>
        <p:txBody>
          <a:bodyPr wrap="square" lIns="91440" tIns="45720" rIns="91440" bIns="45720" anchor="t">
            <a:spAutoFit/>
          </a:bodyPr>
          <a:lstStyle/>
          <a:p>
            <a:r>
              <a:rPr lang="en-US" sz="2000">
                <a:solidFill>
                  <a:schemeClr val="accent6"/>
                </a:solidFill>
                <a:latin typeface="Calibri"/>
                <a:cs typeface="Calibri"/>
              </a:rPr>
              <a:t>Over 800 post-secondary students accessed a food bank in 2021-2022</a:t>
            </a:r>
            <a:endParaRPr lang="en-CA" sz="2000">
              <a:solidFill>
                <a:schemeClr val="accent6"/>
              </a:solidFill>
              <a:latin typeface="Calibri"/>
              <a:cs typeface="Calibri"/>
            </a:endParaRPr>
          </a:p>
        </p:txBody>
      </p:sp>
      <p:sp>
        <p:nvSpPr>
          <p:cNvPr id="5" name="Title 3">
            <a:extLst>
              <a:ext uri="{FF2B5EF4-FFF2-40B4-BE49-F238E27FC236}">
                <a16:creationId xmlns:a16="http://schemas.microsoft.com/office/drawing/2014/main" id="{59B11454-DE8A-5A34-3CCA-B6119E4B3BFD}"/>
              </a:ext>
            </a:extLst>
          </p:cNvPr>
          <p:cNvSpPr txBox="1">
            <a:spLocks/>
          </p:cNvSpPr>
          <p:nvPr/>
        </p:nvSpPr>
        <p:spPr>
          <a:xfrm>
            <a:off x="838200" y="653627"/>
            <a:ext cx="10515600" cy="6400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spc="300" baseline="0">
                <a:solidFill>
                  <a:schemeClr val="tx1"/>
                </a:solidFill>
                <a:latin typeface="+mj-lt"/>
                <a:ea typeface="+mj-ea"/>
                <a:cs typeface="+mj-cs"/>
              </a:defRPr>
            </a:lvl1pPr>
          </a:lstStyle>
          <a:p>
            <a:r>
              <a:rPr lang="en-US" sz="3600">
                <a:solidFill>
                  <a:srgbClr val="1D6FA9"/>
                </a:solidFill>
                <a:latin typeface="Calibri"/>
                <a:cs typeface="Calibri Light"/>
              </a:rPr>
              <a:t>Food Insecurity and Food Bank Use in Durham</a:t>
            </a:r>
            <a:endParaRPr lang="en-US" sz="3600">
              <a:solidFill>
                <a:srgbClr val="1D6FA9"/>
              </a:solidFill>
              <a:latin typeface="Calibri"/>
              <a:cs typeface="Calibri"/>
            </a:endParaRPr>
          </a:p>
        </p:txBody>
      </p:sp>
      <p:sp>
        <p:nvSpPr>
          <p:cNvPr id="7" name="Subtitle 1">
            <a:extLst>
              <a:ext uri="{FF2B5EF4-FFF2-40B4-BE49-F238E27FC236}">
                <a16:creationId xmlns:a16="http://schemas.microsoft.com/office/drawing/2014/main" id="{0FA160A3-1DF5-3A80-96C0-9CD60B63924A}"/>
              </a:ext>
            </a:extLst>
          </p:cNvPr>
          <p:cNvSpPr>
            <a:spLocks noGrp="1"/>
          </p:cNvSpPr>
          <p:nvPr>
            <p:ph type="subTitle" idx="1"/>
          </p:nvPr>
        </p:nvSpPr>
        <p:spPr>
          <a:xfrm>
            <a:off x="1524000" y="1288740"/>
            <a:ext cx="9144000" cy="356616"/>
          </a:xfrm>
        </p:spPr>
        <p:txBody>
          <a:bodyPr vert="horz" lIns="91440" tIns="45720" rIns="91440" bIns="45720" rtlCol="0" anchor="t">
            <a:normAutofit fontScale="92500" lnSpcReduction="20000"/>
          </a:bodyPr>
          <a:lstStyle/>
          <a:p>
            <a:r>
              <a:rPr lang="en-US" b="1">
                <a:solidFill>
                  <a:schemeClr val="accent5"/>
                </a:solidFill>
                <a:cs typeface="Calibri"/>
              </a:rPr>
              <a:t>Food bank use in </a:t>
            </a:r>
            <a:r>
              <a:rPr lang="en-US" b="1" err="1">
                <a:solidFill>
                  <a:schemeClr val="accent5"/>
                </a:solidFill>
                <a:cs typeface="Calibri"/>
              </a:rPr>
              <a:t>durham</a:t>
            </a:r>
            <a:r>
              <a:rPr lang="en-US" b="1">
                <a:solidFill>
                  <a:schemeClr val="accent5"/>
                </a:solidFill>
                <a:cs typeface="Calibri"/>
              </a:rPr>
              <a:t> (2021 – 2022)</a:t>
            </a:r>
            <a:endParaRPr lang="en-US" err="1">
              <a:solidFill>
                <a:schemeClr val="accent5"/>
              </a:solidFill>
            </a:endParaRPr>
          </a:p>
        </p:txBody>
      </p:sp>
    </p:spTree>
    <p:extLst>
      <p:ext uri="{BB962C8B-B14F-4D97-AF65-F5344CB8AC3E}">
        <p14:creationId xmlns:p14="http://schemas.microsoft.com/office/powerpoint/2010/main" val="2924417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7022C1-EFD7-EDBB-76E7-73D1D1D6B397}"/>
              </a:ext>
            </a:extLst>
          </p:cNvPr>
          <p:cNvPicPr>
            <a:picLocks noChangeAspect="1"/>
          </p:cNvPicPr>
          <p:nvPr/>
        </p:nvPicPr>
        <p:blipFill>
          <a:blip r:embed="rId2"/>
          <a:stretch>
            <a:fillRect/>
          </a:stretch>
        </p:blipFill>
        <p:spPr>
          <a:xfrm>
            <a:off x="829766" y="2876786"/>
            <a:ext cx="3595744" cy="2178834"/>
          </a:xfrm>
          <a:prstGeom prst="rect">
            <a:avLst/>
          </a:prstGeom>
        </p:spPr>
      </p:pic>
      <p:pic>
        <p:nvPicPr>
          <p:cNvPr id="5" name="Picture 4">
            <a:extLst>
              <a:ext uri="{FF2B5EF4-FFF2-40B4-BE49-F238E27FC236}">
                <a16:creationId xmlns:a16="http://schemas.microsoft.com/office/drawing/2014/main" id="{182CA89A-D1D2-CB53-01F2-A67540DA6F27}"/>
              </a:ext>
            </a:extLst>
          </p:cNvPr>
          <p:cNvPicPr>
            <a:picLocks noChangeAspect="1"/>
          </p:cNvPicPr>
          <p:nvPr/>
        </p:nvPicPr>
        <p:blipFill>
          <a:blip r:embed="rId3"/>
          <a:stretch>
            <a:fillRect/>
          </a:stretch>
        </p:blipFill>
        <p:spPr>
          <a:xfrm>
            <a:off x="4735429" y="2880797"/>
            <a:ext cx="3267224" cy="2178834"/>
          </a:xfrm>
          <a:prstGeom prst="rect">
            <a:avLst/>
          </a:prstGeom>
        </p:spPr>
      </p:pic>
      <p:pic>
        <p:nvPicPr>
          <p:cNvPr id="7" name="Picture 6">
            <a:extLst>
              <a:ext uri="{FF2B5EF4-FFF2-40B4-BE49-F238E27FC236}">
                <a16:creationId xmlns:a16="http://schemas.microsoft.com/office/drawing/2014/main" id="{0C5594A6-6A07-AA41-4385-AA9A88FD2132}"/>
              </a:ext>
            </a:extLst>
          </p:cNvPr>
          <p:cNvPicPr>
            <a:picLocks noChangeAspect="1"/>
          </p:cNvPicPr>
          <p:nvPr/>
        </p:nvPicPr>
        <p:blipFill>
          <a:blip r:embed="rId4"/>
          <a:stretch>
            <a:fillRect/>
          </a:stretch>
        </p:blipFill>
        <p:spPr>
          <a:xfrm>
            <a:off x="8261729" y="2880797"/>
            <a:ext cx="3304674" cy="2203115"/>
          </a:xfrm>
          <a:prstGeom prst="rect">
            <a:avLst/>
          </a:prstGeom>
        </p:spPr>
      </p:pic>
      <p:sp>
        <p:nvSpPr>
          <p:cNvPr id="11" name="Content Placeholder 2">
            <a:extLst>
              <a:ext uri="{FF2B5EF4-FFF2-40B4-BE49-F238E27FC236}">
                <a16:creationId xmlns:a16="http://schemas.microsoft.com/office/drawing/2014/main" id="{DDF788C6-DBAA-2F9D-3425-3EE9D33EC587}"/>
              </a:ext>
            </a:extLst>
          </p:cNvPr>
          <p:cNvSpPr txBox="1">
            <a:spLocks/>
          </p:cNvSpPr>
          <p:nvPr/>
        </p:nvSpPr>
        <p:spPr>
          <a:xfrm>
            <a:off x="841366" y="2325033"/>
            <a:ext cx="3578895" cy="412481"/>
          </a:xfrm>
          <a:prstGeom prst="rect">
            <a:avLst/>
          </a:prstGeom>
          <a:solidFill>
            <a:schemeClr val="bg1"/>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cap="all"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2400"/>
              </a:lnSpc>
            </a:pPr>
            <a:r>
              <a:rPr lang="en-US" sz="2200" b="1" cap="none">
                <a:latin typeface="Daytona"/>
              </a:rPr>
              <a:t>62% Rising cost of food </a:t>
            </a:r>
            <a:endParaRPr lang="en-US" sz="2200" b="1" cap="none">
              <a:latin typeface="Daytona" panose="020B0604030500040204" pitchFamily="34" charset="0"/>
            </a:endParaRPr>
          </a:p>
          <a:p>
            <a:pPr algn="l">
              <a:lnSpc>
                <a:spcPts val="2400"/>
              </a:lnSpc>
            </a:pPr>
            <a:endParaRPr lang="en-US" sz="2000" cap="none">
              <a:latin typeface="Daytona" panose="020B0604030500040204" pitchFamily="34" charset="0"/>
            </a:endParaRPr>
          </a:p>
        </p:txBody>
      </p:sp>
      <p:sp>
        <p:nvSpPr>
          <p:cNvPr id="12" name="Content Placeholder 2">
            <a:extLst>
              <a:ext uri="{FF2B5EF4-FFF2-40B4-BE49-F238E27FC236}">
                <a16:creationId xmlns:a16="http://schemas.microsoft.com/office/drawing/2014/main" id="{1B00F6E1-482F-47F9-CBDB-0F46AFD303C5}"/>
              </a:ext>
            </a:extLst>
          </p:cNvPr>
          <p:cNvSpPr txBox="1">
            <a:spLocks/>
          </p:cNvSpPr>
          <p:nvPr/>
        </p:nvSpPr>
        <p:spPr>
          <a:xfrm>
            <a:off x="4740158" y="2331011"/>
            <a:ext cx="3254029" cy="412481"/>
          </a:xfrm>
          <a:prstGeom prst="rect">
            <a:avLst/>
          </a:prstGeom>
          <a:solidFill>
            <a:schemeClr val="bg1"/>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cap="all"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2400"/>
              </a:lnSpc>
            </a:pPr>
            <a:r>
              <a:rPr lang="en-US" sz="2200" b="1" cap="none">
                <a:latin typeface="Daytona"/>
              </a:rPr>
              <a:t>20% Housing costs</a:t>
            </a:r>
          </a:p>
          <a:p>
            <a:pPr algn="l">
              <a:lnSpc>
                <a:spcPts val="2400"/>
              </a:lnSpc>
            </a:pPr>
            <a:endParaRPr lang="en-US" sz="2000" cap="none">
              <a:latin typeface="Daytona" panose="020B0604030500040204" pitchFamily="34" charset="0"/>
            </a:endParaRPr>
          </a:p>
        </p:txBody>
      </p:sp>
      <p:sp>
        <p:nvSpPr>
          <p:cNvPr id="13" name="Content Placeholder 2">
            <a:extLst>
              <a:ext uri="{FF2B5EF4-FFF2-40B4-BE49-F238E27FC236}">
                <a16:creationId xmlns:a16="http://schemas.microsoft.com/office/drawing/2014/main" id="{F405A299-ADA6-D949-98F5-3EBC8935826A}"/>
              </a:ext>
            </a:extLst>
          </p:cNvPr>
          <p:cNvSpPr txBox="1">
            <a:spLocks/>
          </p:cNvSpPr>
          <p:nvPr/>
        </p:nvSpPr>
        <p:spPr>
          <a:xfrm>
            <a:off x="8259935" y="2325033"/>
            <a:ext cx="3301911" cy="412481"/>
          </a:xfrm>
          <a:prstGeom prst="rect">
            <a:avLst/>
          </a:prstGeom>
          <a:solidFill>
            <a:schemeClr val="bg1"/>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cap="all"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2400"/>
              </a:lnSpc>
            </a:pPr>
            <a:r>
              <a:rPr lang="en-US" sz="2200" b="1" cap="none">
                <a:latin typeface="Daytona"/>
              </a:rPr>
              <a:t>7%Declining wages</a:t>
            </a:r>
          </a:p>
          <a:p>
            <a:pPr algn="l">
              <a:lnSpc>
                <a:spcPts val="2400"/>
              </a:lnSpc>
            </a:pPr>
            <a:endParaRPr lang="en-US" sz="2000" cap="none">
              <a:latin typeface="Daytona" panose="020B0604030500040204" pitchFamily="34" charset="0"/>
            </a:endParaRPr>
          </a:p>
        </p:txBody>
      </p:sp>
      <p:sp>
        <p:nvSpPr>
          <p:cNvPr id="14" name="Title 3">
            <a:extLst>
              <a:ext uri="{FF2B5EF4-FFF2-40B4-BE49-F238E27FC236}">
                <a16:creationId xmlns:a16="http://schemas.microsoft.com/office/drawing/2014/main" id="{E1806384-490F-E537-4C8E-99A1A451D030}"/>
              </a:ext>
            </a:extLst>
          </p:cNvPr>
          <p:cNvSpPr txBox="1">
            <a:spLocks/>
          </p:cNvSpPr>
          <p:nvPr/>
        </p:nvSpPr>
        <p:spPr>
          <a:xfrm>
            <a:off x="838200" y="653627"/>
            <a:ext cx="10515600" cy="6400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spc="300" baseline="0">
                <a:solidFill>
                  <a:schemeClr val="tx1"/>
                </a:solidFill>
                <a:latin typeface="+mj-lt"/>
                <a:ea typeface="+mj-ea"/>
                <a:cs typeface="+mj-cs"/>
              </a:defRPr>
            </a:lvl1pPr>
          </a:lstStyle>
          <a:p>
            <a:r>
              <a:rPr lang="en-US" sz="3600">
                <a:solidFill>
                  <a:srgbClr val="1D6FA9"/>
                </a:solidFill>
                <a:latin typeface="Calibri"/>
                <a:cs typeface="Calibri Light"/>
              </a:rPr>
              <a:t>Food Insecurity and Food Bank Use in Durham</a:t>
            </a:r>
            <a:endParaRPr lang="en-US" sz="3600">
              <a:solidFill>
                <a:srgbClr val="1D6FA9"/>
              </a:solidFill>
              <a:latin typeface="Calibri"/>
              <a:cs typeface="Calibri"/>
            </a:endParaRPr>
          </a:p>
        </p:txBody>
      </p:sp>
      <p:sp>
        <p:nvSpPr>
          <p:cNvPr id="16" name="Subtitle 1">
            <a:extLst>
              <a:ext uri="{FF2B5EF4-FFF2-40B4-BE49-F238E27FC236}">
                <a16:creationId xmlns:a16="http://schemas.microsoft.com/office/drawing/2014/main" id="{CB6889B4-A460-B4D3-69C0-6472BEBA5052}"/>
              </a:ext>
            </a:extLst>
          </p:cNvPr>
          <p:cNvSpPr>
            <a:spLocks noGrp="1"/>
          </p:cNvSpPr>
          <p:nvPr>
            <p:ph type="subTitle" idx="1"/>
          </p:nvPr>
        </p:nvSpPr>
        <p:spPr>
          <a:xfrm>
            <a:off x="1524000" y="1288740"/>
            <a:ext cx="9144000" cy="356616"/>
          </a:xfrm>
        </p:spPr>
        <p:txBody>
          <a:bodyPr vert="horz" lIns="91440" tIns="45720" rIns="91440" bIns="45720" rtlCol="0" anchor="t">
            <a:normAutofit fontScale="92500" lnSpcReduction="20000"/>
          </a:bodyPr>
          <a:lstStyle/>
          <a:p>
            <a:r>
              <a:rPr lang="en-US" b="1">
                <a:solidFill>
                  <a:schemeClr val="accent5"/>
                </a:solidFill>
                <a:cs typeface="Calibri"/>
              </a:rPr>
              <a:t>Reasons given by clients for visiting a food bank</a:t>
            </a:r>
            <a:endParaRPr lang="en-US">
              <a:solidFill>
                <a:schemeClr val="accent5"/>
              </a:solidFill>
            </a:endParaRPr>
          </a:p>
        </p:txBody>
      </p:sp>
    </p:spTree>
    <p:extLst>
      <p:ext uri="{BB962C8B-B14F-4D97-AF65-F5344CB8AC3E}">
        <p14:creationId xmlns:p14="http://schemas.microsoft.com/office/powerpoint/2010/main" val="38452641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C264563-410A-D32E-92FA-434EA20DA58A}"/>
              </a:ext>
            </a:extLst>
          </p:cNvPr>
          <p:cNvSpPr txBox="1"/>
          <p:nvPr/>
        </p:nvSpPr>
        <p:spPr>
          <a:xfrm>
            <a:off x="813713" y="2256177"/>
            <a:ext cx="5105479" cy="1015663"/>
          </a:xfrm>
          <a:prstGeom prst="rect">
            <a:avLst/>
          </a:prstGeom>
          <a:solidFill>
            <a:schemeClr val="accent1">
              <a:lumMod val="20000"/>
              <a:lumOff val="80000"/>
            </a:schemeClr>
          </a:solidFill>
          <a:ln>
            <a:solidFill>
              <a:schemeClr val="accent1"/>
            </a:solidFill>
          </a:ln>
        </p:spPr>
        <p:txBody>
          <a:bodyPr wrap="square" lIns="91440" tIns="45720" rIns="91440" bIns="45720" anchor="t">
            <a:spAutoFit/>
          </a:bodyPr>
          <a:lstStyle/>
          <a:p>
            <a:r>
              <a:rPr lang="en-US" sz="2000">
                <a:solidFill>
                  <a:schemeClr val="accent1"/>
                </a:solidFill>
                <a:latin typeface="Calibri"/>
                <a:cs typeface="Calibri"/>
              </a:rPr>
              <a:t>344,761 visits to emergency meals/snack programs across Durham between April 1, 2021, and March 31, 2022.</a:t>
            </a:r>
          </a:p>
        </p:txBody>
      </p:sp>
      <p:sp>
        <p:nvSpPr>
          <p:cNvPr id="4" name="TextBox 3">
            <a:extLst>
              <a:ext uri="{FF2B5EF4-FFF2-40B4-BE49-F238E27FC236}">
                <a16:creationId xmlns:a16="http://schemas.microsoft.com/office/drawing/2014/main" id="{2ED34B2C-6D63-F2FB-4F7D-30D121B32E35}"/>
              </a:ext>
            </a:extLst>
          </p:cNvPr>
          <p:cNvSpPr txBox="1"/>
          <p:nvPr/>
        </p:nvSpPr>
        <p:spPr>
          <a:xfrm>
            <a:off x="812281" y="3275209"/>
            <a:ext cx="1011815" cy="523220"/>
          </a:xfrm>
          <a:prstGeom prst="rect">
            <a:avLst/>
          </a:prstGeom>
          <a:noFill/>
        </p:spPr>
        <p:txBody>
          <a:bodyPr wrap="none" lIns="91440" tIns="45720" rIns="91440" bIns="45720" rtlCol="0" anchor="t">
            <a:spAutoFit/>
          </a:bodyPr>
          <a:lstStyle/>
          <a:p>
            <a:r>
              <a:rPr lang="en-CA" sz="2800" b="1">
                <a:solidFill>
                  <a:schemeClr val="accent1"/>
                </a:solidFill>
                <a:latin typeface="Daytona"/>
                <a:cs typeface="Posterama"/>
              </a:rPr>
              <a:t>68%</a:t>
            </a:r>
          </a:p>
        </p:txBody>
      </p:sp>
      <p:sp>
        <p:nvSpPr>
          <p:cNvPr id="6" name="TextBox 5">
            <a:extLst>
              <a:ext uri="{FF2B5EF4-FFF2-40B4-BE49-F238E27FC236}">
                <a16:creationId xmlns:a16="http://schemas.microsoft.com/office/drawing/2014/main" id="{CA951A28-F706-0F25-E572-8E3C676D2221}"/>
              </a:ext>
            </a:extLst>
          </p:cNvPr>
          <p:cNvSpPr txBox="1"/>
          <p:nvPr/>
        </p:nvSpPr>
        <p:spPr>
          <a:xfrm>
            <a:off x="1728443" y="3362654"/>
            <a:ext cx="4188997" cy="344904"/>
          </a:xfrm>
          <a:prstGeom prst="rect">
            <a:avLst/>
          </a:prstGeom>
          <a:noFill/>
        </p:spPr>
        <p:txBody>
          <a:bodyPr wrap="square" lIns="91440" tIns="45720" rIns="91440" bIns="45720" anchor="t">
            <a:spAutoFit/>
          </a:bodyPr>
          <a:lstStyle/>
          <a:p>
            <a:r>
              <a:rPr lang="en-US" sz="1600">
                <a:solidFill>
                  <a:schemeClr val="accent1"/>
                </a:solidFill>
                <a:latin typeface="Daytona"/>
              </a:rPr>
              <a:t>Increase compared to the previous year </a:t>
            </a:r>
            <a:endParaRPr lang="en-US" sz="1600" cap="none">
              <a:solidFill>
                <a:schemeClr val="accent1"/>
              </a:solidFill>
              <a:latin typeface="Daytona" panose="020B0604030500040204" pitchFamily="34" charset="0"/>
            </a:endParaRPr>
          </a:p>
        </p:txBody>
      </p:sp>
      <p:sp>
        <p:nvSpPr>
          <p:cNvPr id="9" name="Title 3">
            <a:extLst>
              <a:ext uri="{FF2B5EF4-FFF2-40B4-BE49-F238E27FC236}">
                <a16:creationId xmlns:a16="http://schemas.microsoft.com/office/drawing/2014/main" id="{11CED436-D58D-4C21-1AB9-6FA050154207}"/>
              </a:ext>
            </a:extLst>
          </p:cNvPr>
          <p:cNvSpPr txBox="1">
            <a:spLocks/>
          </p:cNvSpPr>
          <p:nvPr/>
        </p:nvSpPr>
        <p:spPr>
          <a:xfrm>
            <a:off x="838200" y="653627"/>
            <a:ext cx="10515600" cy="6400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spc="300" baseline="0">
                <a:solidFill>
                  <a:schemeClr val="tx1"/>
                </a:solidFill>
                <a:latin typeface="+mj-lt"/>
                <a:ea typeface="+mj-ea"/>
                <a:cs typeface="+mj-cs"/>
              </a:defRPr>
            </a:lvl1pPr>
          </a:lstStyle>
          <a:p>
            <a:r>
              <a:rPr lang="en-US" sz="3600">
                <a:solidFill>
                  <a:srgbClr val="1D6FA9"/>
                </a:solidFill>
                <a:latin typeface="Calibri"/>
                <a:cs typeface="Calibri Light"/>
              </a:rPr>
              <a:t>Food Insecurity and Food Bank Use in Durham</a:t>
            </a:r>
            <a:endParaRPr lang="en-US" sz="3600">
              <a:solidFill>
                <a:srgbClr val="1D6FA9"/>
              </a:solidFill>
              <a:latin typeface="Calibri"/>
              <a:cs typeface="Calibri"/>
            </a:endParaRPr>
          </a:p>
        </p:txBody>
      </p:sp>
      <p:sp>
        <p:nvSpPr>
          <p:cNvPr id="11" name="Subtitle 1">
            <a:extLst>
              <a:ext uri="{FF2B5EF4-FFF2-40B4-BE49-F238E27FC236}">
                <a16:creationId xmlns:a16="http://schemas.microsoft.com/office/drawing/2014/main" id="{81056361-3DC1-E443-2C2B-53F165EB76C7}"/>
              </a:ext>
            </a:extLst>
          </p:cNvPr>
          <p:cNvSpPr>
            <a:spLocks noGrp="1"/>
          </p:cNvSpPr>
          <p:nvPr>
            <p:ph type="subTitle" idx="1"/>
          </p:nvPr>
        </p:nvSpPr>
        <p:spPr>
          <a:xfrm>
            <a:off x="1524000" y="1187140"/>
            <a:ext cx="9144000" cy="356616"/>
          </a:xfrm>
        </p:spPr>
        <p:txBody>
          <a:bodyPr vert="horz" lIns="91440" tIns="45720" rIns="91440" bIns="45720" rtlCol="0" anchor="t">
            <a:normAutofit fontScale="92500" lnSpcReduction="20000"/>
          </a:bodyPr>
          <a:lstStyle/>
          <a:p>
            <a:r>
              <a:rPr lang="en-US" b="1">
                <a:solidFill>
                  <a:schemeClr val="accent5"/>
                </a:solidFill>
                <a:cs typeface="Calibri"/>
              </a:rPr>
              <a:t>Meal program visits 2021-2022</a:t>
            </a:r>
            <a:endParaRPr lang="en-US">
              <a:solidFill>
                <a:schemeClr val="accent5"/>
              </a:solidFill>
            </a:endParaRPr>
          </a:p>
        </p:txBody>
      </p:sp>
      <p:sp>
        <p:nvSpPr>
          <p:cNvPr id="3" name="TextBox 2">
            <a:extLst>
              <a:ext uri="{FF2B5EF4-FFF2-40B4-BE49-F238E27FC236}">
                <a16:creationId xmlns:a16="http://schemas.microsoft.com/office/drawing/2014/main" id="{FA648427-46B5-180B-E9FF-0060F01E2E00}"/>
              </a:ext>
            </a:extLst>
          </p:cNvPr>
          <p:cNvSpPr txBox="1"/>
          <p:nvPr/>
        </p:nvSpPr>
        <p:spPr>
          <a:xfrm>
            <a:off x="813713" y="3792876"/>
            <a:ext cx="5105479" cy="1015663"/>
          </a:xfrm>
          <a:prstGeom prst="rect">
            <a:avLst/>
          </a:prstGeom>
          <a:solidFill>
            <a:schemeClr val="accent4">
              <a:lumMod val="20000"/>
              <a:lumOff val="80000"/>
            </a:schemeClr>
          </a:solidFill>
          <a:ln>
            <a:solidFill>
              <a:schemeClr val="accent4"/>
            </a:solidFill>
          </a:ln>
        </p:spPr>
        <p:txBody>
          <a:bodyPr wrap="square" lIns="91440" tIns="45720" rIns="91440" bIns="45720" anchor="t">
            <a:spAutoFit/>
          </a:bodyPr>
          <a:lstStyle/>
          <a:p>
            <a:r>
              <a:rPr lang="en-US" sz="2000">
                <a:solidFill>
                  <a:schemeClr val="accent4"/>
                </a:solidFill>
                <a:ea typeface="+mn-lt"/>
                <a:cs typeface="+mn-lt"/>
              </a:rPr>
              <a:t>87% of meals were provided to clients through programs targeted to those who are homeless, street involved or under houses. </a:t>
            </a:r>
            <a:endParaRPr lang="en-US">
              <a:solidFill>
                <a:schemeClr val="accent4"/>
              </a:solidFill>
            </a:endParaRPr>
          </a:p>
        </p:txBody>
      </p:sp>
      <p:pic>
        <p:nvPicPr>
          <p:cNvPr id="7" name="Picture 6" descr="Chart, box and whisker chart&#10;&#10;Description automatically generated">
            <a:extLst>
              <a:ext uri="{FF2B5EF4-FFF2-40B4-BE49-F238E27FC236}">
                <a16:creationId xmlns:a16="http://schemas.microsoft.com/office/drawing/2014/main" id="{5B71F3DD-909D-D56E-AFDE-10DA061458C6}"/>
              </a:ext>
            </a:extLst>
          </p:cNvPr>
          <p:cNvPicPr>
            <a:picLocks noChangeAspect="1"/>
          </p:cNvPicPr>
          <p:nvPr/>
        </p:nvPicPr>
        <p:blipFill>
          <a:blip r:embed="rId2"/>
          <a:stretch>
            <a:fillRect/>
          </a:stretch>
        </p:blipFill>
        <p:spPr>
          <a:xfrm>
            <a:off x="6097925" y="2264994"/>
            <a:ext cx="5422900" cy="2546350"/>
          </a:xfrm>
          <a:prstGeom prst="rect">
            <a:avLst/>
          </a:prstGeom>
        </p:spPr>
      </p:pic>
    </p:spTree>
    <p:extLst>
      <p:ext uri="{BB962C8B-B14F-4D97-AF65-F5344CB8AC3E}">
        <p14:creationId xmlns:p14="http://schemas.microsoft.com/office/powerpoint/2010/main" val="407693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11CED436-D58D-4C21-1AB9-6FA050154207}"/>
              </a:ext>
            </a:extLst>
          </p:cNvPr>
          <p:cNvSpPr txBox="1">
            <a:spLocks/>
          </p:cNvSpPr>
          <p:nvPr/>
        </p:nvSpPr>
        <p:spPr>
          <a:xfrm>
            <a:off x="838200" y="653627"/>
            <a:ext cx="10515600" cy="6400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spc="300" baseline="0">
                <a:solidFill>
                  <a:schemeClr val="tx1"/>
                </a:solidFill>
                <a:latin typeface="+mj-lt"/>
                <a:ea typeface="+mj-ea"/>
                <a:cs typeface="+mj-cs"/>
              </a:defRPr>
            </a:lvl1pPr>
          </a:lstStyle>
          <a:p>
            <a:r>
              <a:rPr lang="en-US" sz="3600">
                <a:solidFill>
                  <a:srgbClr val="1D6FA9"/>
                </a:solidFill>
                <a:latin typeface="Calibri"/>
                <a:cs typeface="Calibri Light"/>
              </a:rPr>
              <a:t>Community and Policy Responses</a:t>
            </a:r>
            <a:endParaRPr lang="en-US"/>
          </a:p>
        </p:txBody>
      </p:sp>
      <p:sp>
        <p:nvSpPr>
          <p:cNvPr id="11" name="Subtitle 1">
            <a:extLst>
              <a:ext uri="{FF2B5EF4-FFF2-40B4-BE49-F238E27FC236}">
                <a16:creationId xmlns:a16="http://schemas.microsoft.com/office/drawing/2014/main" id="{81056361-3DC1-E443-2C2B-53F165EB76C7}"/>
              </a:ext>
            </a:extLst>
          </p:cNvPr>
          <p:cNvSpPr>
            <a:spLocks noGrp="1"/>
          </p:cNvSpPr>
          <p:nvPr>
            <p:ph type="subTitle" idx="1"/>
          </p:nvPr>
        </p:nvSpPr>
        <p:spPr>
          <a:xfrm>
            <a:off x="1524000" y="1187140"/>
            <a:ext cx="9144000" cy="356616"/>
          </a:xfrm>
        </p:spPr>
        <p:txBody>
          <a:bodyPr vert="horz" lIns="91440" tIns="45720" rIns="91440" bIns="45720" rtlCol="0" anchor="t">
            <a:normAutofit fontScale="92500" lnSpcReduction="20000"/>
          </a:bodyPr>
          <a:lstStyle/>
          <a:p>
            <a:r>
              <a:rPr lang="en-US" b="1">
                <a:solidFill>
                  <a:schemeClr val="accent5"/>
                </a:solidFill>
                <a:cs typeface="Calibri"/>
              </a:rPr>
              <a:t>Policy responses</a:t>
            </a:r>
            <a:endParaRPr lang="en-US"/>
          </a:p>
        </p:txBody>
      </p:sp>
      <p:sp>
        <p:nvSpPr>
          <p:cNvPr id="2" name="TextBox 1">
            <a:extLst>
              <a:ext uri="{FF2B5EF4-FFF2-40B4-BE49-F238E27FC236}">
                <a16:creationId xmlns:a16="http://schemas.microsoft.com/office/drawing/2014/main" id="{6C7AB305-8153-570F-5B9F-467D39989839}"/>
              </a:ext>
            </a:extLst>
          </p:cNvPr>
          <p:cNvSpPr txBox="1"/>
          <p:nvPr/>
        </p:nvSpPr>
        <p:spPr>
          <a:xfrm>
            <a:off x="6534150" y="3368675"/>
            <a:ext cx="4991100" cy="2062103"/>
          </a:xfrm>
          <a:prstGeom prst="rect">
            <a:avLst/>
          </a:prstGeom>
          <a:noFill/>
          <a:ln>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ea typeface="+mn-lt"/>
                <a:cs typeface="+mn-lt"/>
              </a:rPr>
              <a:t>Food sovereignty (food as commons)</a:t>
            </a:r>
            <a:r>
              <a:rPr lang="en-US" sz="1600">
                <a:ea typeface="+mn-lt"/>
                <a:cs typeface="+mn-lt"/>
              </a:rPr>
              <a:t>  - a food system in which the people who produce, distribute, and consume food also control the mechanisms and policies of food production and distribution. This stands in contrast to the present corporate food regime, in which corporations and market institutions control the global food system.</a:t>
            </a:r>
            <a:endParaRPr lang="en-US"/>
          </a:p>
          <a:p>
            <a:endParaRPr lang="en-US" sz="1600">
              <a:cs typeface="Calibri"/>
            </a:endParaRPr>
          </a:p>
          <a:p>
            <a:r>
              <a:rPr lang="en-US" sz="1600">
                <a:cs typeface="Calibri"/>
              </a:rPr>
              <a:t>Indigenous perspectives on stewardship</a:t>
            </a:r>
          </a:p>
        </p:txBody>
      </p:sp>
      <p:sp>
        <p:nvSpPr>
          <p:cNvPr id="3" name="TextBox 2">
            <a:extLst>
              <a:ext uri="{FF2B5EF4-FFF2-40B4-BE49-F238E27FC236}">
                <a16:creationId xmlns:a16="http://schemas.microsoft.com/office/drawing/2014/main" id="{30D9C5C9-608C-5337-4F74-A1A5826948D6}"/>
              </a:ext>
            </a:extLst>
          </p:cNvPr>
          <p:cNvSpPr txBox="1"/>
          <p:nvPr/>
        </p:nvSpPr>
        <p:spPr>
          <a:xfrm>
            <a:off x="495300" y="1676400"/>
            <a:ext cx="2914650" cy="584775"/>
          </a:xfrm>
          <a:prstGeom prst="rect">
            <a:avLst/>
          </a:prstGeom>
          <a:noFill/>
          <a:ln>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Inadequate/insecure access to food...</a:t>
            </a:r>
            <a:endParaRPr lang="en-US" sz="1600" b="1">
              <a:ea typeface="+mn-lt"/>
              <a:cs typeface="+mn-lt"/>
            </a:endParaRPr>
          </a:p>
        </p:txBody>
      </p:sp>
      <p:sp>
        <p:nvSpPr>
          <p:cNvPr id="4" name="TextBox 3">
            <a:extLst>
              <a:ext uri="{FF2B5EF4-FFF2-40B4-BE49-F238E27FC236}">
                <a16:creationId xmlns:a16="http://schemas.microsoft.com/office/drawing/2014/main" id="{0305A013-1E46-8512-9351-F117B0379B16}"/>
              </a:ext>
            </a:extLst>
          </p:cNvPr>
          <p:cNvSpPr txBox="1"/>
          <p:nvPr/>
        </p:nvSpPr>
        <p:spPr>
          <a:xfrm>
            <a:off x="495299" y="2400300"/>
            <a:ext cx="2914650" cy="830997"/>
          </a:xfrm>
          <a:prstGeom prst="rect">
            <a:avLst/>
          </a:prstGeom>
          <a:noFill/>
          <a:ln>
            <a:solidFill>
              <a:schemeClr val="accent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Inadequate/insecure access to food due to financial constraints...</a:t>
            </a:r>
          </a:p>
        </p:txBody>
      </p:sp>
      <p:sp>
        <p:nvSpPr>
          <p:cNvPr id="6" name="TextBox 5">
            <a:extLst>
              <a:ext uri="{FF2B5EF4-FFF2-40B4-BE49-F238E27FC236}">
                <a16:creationId xmlns:a16="http://schemas.microsoft.com/office/drawing/2014/main" id="{CEFA7154-45A2-2C78-731A-283C3B389F2C}"/>
              </a:ext>
            </a:extLst>
          </p:cNvPr>
          <p:cNvSpPr txBox="1"/>
          <p:nvPr/>
        </p:nvSpPr>
        <p:spPr>
          <a:xfrm>
            <a:off x="495299" y="3371849"/>
            <a:ext cx="2914650" cy="2062103"/>
          </a:xfrm>
          <a:prstGeom prst="rect">
            <a:avLst/>
          </a:prstGeom>
          <a:noFill/>
          <a:ln>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Inadequate/insecure access to healthy, nutritious and/or appropriate food result of </a:t>
            </a:r>
            <a:r>
              <a:rPr lang="en-US" sz="1600" b="1">
                <a:ea typeface="+mn-lt"/>
                <a:cs typeface="+mn-lt"/>
              </a:rPr>
              <a:t>market forces that have commodified food</a:t>
            </a:r>
            <a:r>
              <a:rPr lang="en-US" sz="1600">
                <a:ea typeface="+mn-lt"/>
                <a:cs typeface="+mn-lt"/>
              </a:rPr>
              <a:t>, leading to a lack of physical or economic access to food due to diverse and intersecting conditions...</a:t>
            </a:r>
          </a:p>
        </p:txBody>
      </p:sp>
      <p:sp>
        <p:nvSpPr>
          <p:cNvPr id="7" name="TextBox 6">
            <a:extLst>
              <a:ext uri="{FF2B5EF4-FFF2-40B4-BE49-F238E27FC236}">
                <a16:creationId xmlns:a16="http://schemas.microsoft.com/office/drawing/2014/main" id="{C82D373E-EFAF-F2DD-7E80-9563F104F3F6}"/>
              </a:ext>
            </a:extLst>
          </p:cNvPr>
          <p:cNvSpPr txBox="1"/>
          <p:nvPr/>
        </p:nvSpPr>
        <p:spPr>
          <a:xfrm>
            <a:off x="3609974" y="1676400"/>
            <a:ext cx="2743200" cy="584775"/>
          </a:xfrm>
          <a:prstGeom prst="rect">
            <a:avLst/>
          </a:prstGeom>
          <a:noFill/>
          <a:ln>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Responses/Interventions that focus on food provision (FB)</a:t>
            </a:r>
          </a:p>
        </p:txBody>
      </p:sp>
      <p:sp>
        <p:nvSpPr>
          <p:cNvPr id="8" name="TextBox 7">
            <a:extLst>
              <a:ext uri="{FF2B5EF4-FFF2-40B4-BE49-F238E27FC236}">
                <a16:creationId xmlns:a16="http://schemas.microsoft.com/office/drawing/2014/main" id="{DFC53901-D826-5021-9F94-02F0996A028D}"/>
              </a:ext>
            </a:extLst>
          </p:cNvPr>
          <p:cNvSpPr txBox="1"/>
          <p:nvPr/>
        </p:nvSpPr>
        <p:spPr>
          <a:xfrm>
            <a:off x="3609974" y="2400299"/>
            <a:ext cx="2743200" cy="830997"/>
          </a:xfrm>
          <a:prstGeom prst="rect">
            <a:avLst/>
          </a:prstGeom>
          <a:noFill/>
          <a:ln>
            <a:solidFill>
              <a:schemeClr val="accent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Responses/Interventions that focus on income security (SA reform, basic income) </a:t>
            </a:r>
            <a:endParaRPr lang="en-US"/>
          </a:p>
        </p:txBody>
      </p:sp>
      <p:sp>
        <p:nvSpPr>
          <p:cNvPr id="10" name="TextBox 9">
            <a:extLst>
              <a:ext uri="{FF2B5EF4-FFF2-40B4-BE49-F238E27FC236}">
                <a16:creationId xmlns:a16="http://schemas.microsoft.com/office/drawing/2014/main" id="{3EC45361-B806-9033-002C-2391C2A94A86}"/>
              </a:ext>
            </a:extLst>
          </p:cNvPr>
          <p:cNvSpPr txBox="1"/>
          <p:nvPr/>
        </p:nvSpPr>
        <p:spPr>
          <a:xfrm>
            <a:off x="3609974" y="3371849"/>
            <a:ext cx="2743200" cy="2062103"/>
          </a:xfrm>
          <a:prstGeom prst="rect">
            <a:avLst/>
          </a:prstGeom>
          <a:noFill/>
          <a:ln>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Responses that address current conditions of food insecurity, while examining the complex systemic issues that have led to a food system that allows for widespread food insecurity (food sovereignty, food as a commons </a:t>
            </a:r>
            <a:endParaRPr lang="en-US" sz="1600">
              <a:cs typeface="Calibri"/>
            </a:endParaRPr>
          </a:p>
        </p:txBody>
      </p:sp>
    </p:spTree>
    <p:extLst>
      <p:ext uri="{BB962C8B-B14F-4D97-AF65-F5344CB8AC3E}">
        <p14:creationId xmlns:p14="http://schemas.microsoft.com/office/powerpoint/2010/main" val="141659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4788-646A-CF90-D67D-14752A71745D}"/>
              </a:ext>
            </a:extLst>
          </p:cNvPr>
          <p:cNvSpPr>
            <a:spLocks noGrp="1"/>
          </p:cNvSpPr>
          <p:nvPr>
            <p:ph type="title"/>
          </p:nvPr>
        </p:nvSpPr>
        <p:spPr>
          <a:xfrm>
            <a:off x="5482767" y="716285"/>
            <a:ext cx="6388390" cy="1079645"/>
          </a:xfrm>
        </p:spPr>
        <p:txBody>
          <a:bodyPr>
            <a:normAutofit/>
          </a:bodyPr>
          <a:lstStyle/>
          <a:p>
            <a:r>
              <a:rPr lang="en-US">
                <a:latin typeface="Posterama" panose="020B0504020200020000" pitchFamily="34" charset="0"/>
                <a:cs typeface="Posterama" panose="020B0504020200020000" pitchFamily="34" charset="0"/>
              </a:rPr>
              <a:t>The Market </a:t>
            </a:r>
          </a:p>
        </p:txBody>
      </p:sp>
      <p:sp>
        <p:nvSpPr>
          <p:cNvPr id="3" name="Content Placeholder 2">
            <a:extLst>
              <a:ext uri="{FF2B5EF4-FFF2-40B4-BE49-F238E27FC236}">
                <a16:creationId xmlns:a16="http://schemas.microsoft.com/office/drawing/2014/main" id="{77C9C890-ADC6-0AA7-BBC0-05E856AA7C3C}"/>
              </a:ext>
            </a:extLst>
          </p:cNvPr>
          <p:cNvSpPr>
            <a:spLocks noGrp="1"/>
          </p:cNvSpPr>
          <p:nvPr>
            <p:ph idx="1"/>
          </p:nvPr>
        </p:nvSpPr>
        <p:spPr>
          <a:xfrm>
            <a:off x="5482767" y="2603029"/>
            <a:ext cx="6092969" cy="3783287"/>
          </a:xfrm>
          <a:solidFill>
            <a:schemeClr val="bg1"/>
          </a:solidFill>
        </p:spPr>
        <p:txBody>
          <a:bodyPr>
            <a:noAutofit/>
          </a:bodyPr>
          <a:lstStyle/>
          <a:p>
            <a:pPr marL="342900" indent="-342900">
              <a:lnSpc>
                <a:spcPts val="2400"/>
              </a:lnSpc>
              <a:buFont typeface="Arial" panose="020B0604020202020204" pitchFamily="34" charset="0"/>
              <a:buChar char="•"/>
            </a:pPr>
            <a:r>
              <a:rPr lang="en-US">
                <a:latin typeface="Daytona" panose="020B0604030500040204" pitchFamily="34" charset="0"/>
              </a:rPr>
              <a:t>Feed the Need in Durham’s first o</a:t>
            </a:r>
            <a:r>
              <a:rPr lang="en-US" spc="0">
                <a:latin typeface="Daytona" panose="020B0604030500040204" pitchFamily="34" charset="0"/>
              </a:rPr>
              <a:t>n-site food bank, opened in Summer 2022 </a:t>
            </a:r>
          </a:p>
          <a:p>
            <a:pPr marL="342900" indent="-342900">
              <a:lnSpc>
                <a:spcPts val="2400"/>
              </a:lnSpc>
              <a:buFont typeface="Arial" panose="020B0604020202020204" pitchFamily="34" charset="0"/>
              <a:buChar char="•"/>
            </a:pPr>
            <a:r>
              <a:rPr lang="en-US">
                <a:latin typeface="Daytona" panose="020B0604030500040204" pitchFamily="34" charset="0"/>
              </a:rPr>
              <a:t>Created as a response to the shifting and growing client base in the community, providing emergency food support to help address gaps in service </a:t>
            </a:r>
          </a:p>
          <a:p>
            <a:pPr marL="342900" indent="-342900">
              <a:lnSpc>
                <a:spcPts val="2400"/>
              </a:lnSpc>
              <a:buFont typeface="Arial" panose="020B0604020202020204" pitchFamily="34" charset="0"/>
              <a:buChar char="•"/>
            </a:pPr>
            <a:r>
              <a:rPr lang="en-US">
                <a:latin typeface="Daytona" panose="020B0604030500040204" pitchFamily="34" charset="0"/>
              </a:rPr>
              <a:t>Acts as a learning center for innovative approaches to food banking in the Durham Region </a:t>
            </a:r>
          </a:p>
          <a:p>
            <a:pPr marL="342900" indent="-342900">
              <a:lnSpc>
                <a:spcPts val="2400"/>
              </a:lnSpc>
              <a:buFont typeface="Arial" panose="020B0604020202020204" pitchFamily="34" charset="0"/>
              <a:buChar char="•"/>
            </a:pPr>
            <a:endParaRPr lang="en-US">
              <a:latin typeface="Daytona" panose="020B0604030500040204" pitchFamily="34" charset="0"/>
            </a:endParaRPr>
          </a:p>
          <a:p>
            <a:pPr marL="342900" indent="-342900">
              <a:lnSpc>
                <a:spcPts val="2400"/>
              </a:lnSpc>
              <a:buFont typeface="Arial" panose="020B0604020202020204" pitchFamily="34" charset="0"/>
              <a:buChar char="•"/>
            </a:pPr>
            <a:endParaRPr lang="en-US" spc="0">
              <a:latin typeface="Daytona" panose="020B0604030500040204" pitchFamily="34" charset="0"/>
            </a:endParaRPr>
          </a:p>
          <a:p>
            <a:pPr>
              <a:lnSpc>
                <a:spcPts val="2400"/>
              </a:lnSpc>
            </a:pPr>
            <a:endParaRPr lang="en-US" spc="0">
              <a:latin typeface="Daytona" panose="020B0604030500040204" pitchFamily="34" charset="0"/>
            </a:endParaRPr>
          </a:p>
          <a:p>
            <a:pPr marL="0" indent="0">
              <a:lnSpc>
                <a:spcPts val="2400"/>
              </a:lnSpc>
              <a:buNone/>
            </a:pPr>
            <a:endParaRPr lang="en-US" spc="0"/>
          </a:p>
        </p:txBody>
      </p:sp>
      <p:sp>
        <p:nvSpPr>
          <p:cNvPr id="5" name="Footer Placeholder 4">
            <a:extLst>
              <a:ext uri="{FF2B5EF4-FFF2-40B4-BE49-F238E27FC236}">
                <a16:creationId xmlns:a16="http://schemas.microsoft.com/office/drawing/2014/main" id="{241D8BC6-DD9D-7F06-3B9F-9F2B462E4984}"/>
              </a:ext>
            </a:extLst>
          </p:cNvPr>
          <p:cNvSpPr>
            <a:spLocks noGrp="1"/>
          </p:cNvSpPr>
          <p:nvPr>
            <p:ph type="ftr" sz="quarter" idx="12"/>
          </p:nvPr>
        </p:nvSpPr>
        <p:spPr/>
        <p:txBody>
          <a:bodyPr/>
          <a:lstStyle/>
          <a:p>
            <a:r>
              <a:rPr lang="en-US"/>
              <a:t>presentation title</a:t>
            </a:r>
          </a:p>
        </p:txBody>
      </p:sp>
      <p:pic>
        <p:nvPicPr>
          <p:cNvPr id="6" name="Picture 5">
            <a:extLst>
              <a:ext uri="{FF2B5EF4-FFF2-40B4-BE49-F238E27FC236}">
                <a16:creationId xmlns:a16="http://schemas.microsoft.com/office/drawing/2014/main" id="{A1BAB380-0ED3-4727-D837-C91B6BDAAF05}"/>
              </a:ext>
            </a:extLst>
          </p:cNvPr>
          <p:cNvPicPr>
            <a:picLocks noChangeAspect="1"/>
          </p:cNvPicPr>
          <p:nvPr/>
        </p:nvPicPr>
        <p:blipFill>
          <a:blip r:embed="rId2"/>
          <a:stretch>
            <a:fillRect/>
          </a:stretch>
        </p:blipFill>
        <p:spPr>
          <a:xfrm>
            <a:off x="616264" y="716285"/>
            <a:ext cx="4311908" cy="3144100"/>
          </a:xfrm>
          <a:prstGeom prst="rect">
            <a:avLst/>
          </a:prstGeom>
        </p:spPr>
      </p:pic>
      <p:pic>
        <p:nvPicPr>
          <p:cNvPr id="8" name="Picture 7">
            <a:extLst>
              <a:ext uri="{FF2B5EF4-FFF2-40B4-BE49-F238E27FC236}">
                <a16:creationId xmlns:a16="http://schemas.microsoft.com/office/drawing/2014/main" id="{E896F6F1-63A3-E781-9510-521B8F950C78}"/>
              </a:ext>
            </a:extLst>
          </p:cNvPr>
          <p:cNvPicPr>
            <a:picLocks noChangeAspect="1"/>
          </p:cNvPicPr>
          <p:nvPr/>
        </p:nvPicPr>
        <p:blipFill>
          <a:blip r:embed="rId3"/>
          <a:stretch>
            <a:fillRect/>
          </a:stretch>
        </p:blipFill>
        <p:spPr>
          <a:xfrm>
            <a:off x="616264" y="4057154"/>
            <a:ext cx="4311908" cy="2181107"/>
          </a:xfrm>
          <a:prstGeom prst="rect">
            <a:avLst/>
          </a:prstGeom>
        </p:spPr>
      </p:pic>
    </p:spTree>
    <p:extLst>
      <p:ext uri="{BB962C8B-B14F-4D97-AF65-F5344CB8AC3E}">
        <p14:creationId xmlns:p14="http://schemas.microsoft.com/office/powerpoint/2010/main" val="2332932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4788-646A-CF90-D67D-14752A71745D}"/>
              </a:ext>
            </a:extLst>
          </p:cNvPr>
          <p:cNvSpPr>
            <a:spLocks noGrp="1"/>
          </p:cNvSpPr>
          <p:nvPr>
            <p:ph type="title"/>
          </p:nvPr>
        </p:nvSpPr>
        <p:spPr>
          <a:xfrm>
            <a:off x="4648200" y="303847"/>
            <a:ext cx="6388390" cy="1079645"/>
          </a:xfrm>
        </p:spPr>
        <p:txBody>
          <a:bodyPr>
            <a:normAutofit/>
          </a:bodyPr>
          <a:lstStyle/>
          <a:p>
            <a:r>
              <a:rPr lang="en-US">
                <a:latin typeface="Posterama" panose="020B0504020200020000" pitchFamily="34" charset="0"/>
                <a:cs typeface="Posterama" panose="020B0504020200020000" pitchFamily="34" charset="0"/>
              </a:rPr>
              <a:t>The Market </a:t>
            </a:r>
          </a:p>
        </p:txBody>
      </p:sp>
      <p:sp>
        <p:nvSpPr>
          <p:cNvPr id="5" name="Footer Placeholder 4">
            <a:extLst>
              <a:ext uri="{FF2B5EF4-FFF2-40B4-BE49-F238E27FC236}">
                <a16:creationId xmlns:a16="http://schemas.microsoft.com/office/drawing/2014/main" id="{241D8BC6-DD9D-7F06-3B9F-9F2B462E4984}"/>
              </a:ext>
            </a:extLst>
          </p:cNvPr>
          <p:cNvSpPr>
            <a:spLocks noGrp="1"/>
          </p:cNvSpPr>
          <p:nvPr>
            <p:ph type="ftr" sz="quarter" idx="12"/>
          </p:nvPr>
        </p:nvSpPr>
        <p:spPr/>
        <p:txBody>
          <a:bodyPr/>
          <a:lstStyle/>
          <a:p>
            <a:r>
              <a:rPr lang="en-US"/>
              <a:t>presentation title</a:t>
            </a:r>
          </a:p>
        </p:txBody>
      </p:sp>
      <p:sp>
        <p:nvSpPr>
          <p:cNvPr id="4" name="Content Placeholder 2">
            <a:extLst>
              <a:ext uri="{FF2B5EF4-FFF2-40B4-BE49-F238E27FC236}">
                <a16:creationId xmlns:a16="http://schemas.microsoft.com/office/drawing/2014/main" id="{D9000E9B-2C5B-216E-041B-557E60109871}"/>
              </a:ext>
            </a:extLst>
          </p:cNvPr>
          <p:cNvSpPr txBox="1">
            <a:spLocks/>
          </p:cNvSpPr>
          <p:nvPr/>
        </p:nvSpPr>
        <p:spPr>
          <a:xfrm>
            <a:off x="4219073" y="1383492"/>
            <a:ext cx="7475621" cy="3701855"/>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000" kern="1200" cap="none" spc="0" baseline="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400" kern="1200" spc="0" baseline="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000" kern="1200" spc="0" baseline="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800" kern="1200" spc="0" baseline="0">
                <a:solidFill>
                  <a:schemeClr val="tx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spc="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400"/>
              </a:lnSpc>
              <a:buFont typeface="Arial" panose="020B0604020202020204" pitchFamily="34" charset="0"/>
              <a:buChar char="•"/>
            </a:pPr>
            <a:r>
              <a:rPr lang="en-US" sz="1600" dirty="0">
                <a:latin typeface="Daytona" panose="020B0604030500040204" pitchFamily="34" charset="0"/>
              </a:rPr>
              <a:t>The Market is a shopping style food bank that is open every Tuesday from 3pm-6pm. </a:t>
            </a:r>
          </a:p>
          <a:p>
            <a:pPr marL="342900" indent="-342900">
              <a:lnSpc>
                <a:spcPts val="2400"/>
              </a:lnSpc>
              <a:buFont typeface="Arial" panose="020B0604020202020204" pitchFamily="34" charset="0"/>
              <a:buChar char="•"/>
            </a:pPr>
            <a:r>
              <a:rPr lang="en-US" sz="1600" dirty="0">
                <a:latin typeface="Daytona" panose="020B0604030500040204" pitchFamily="34" charset="0"/>
              </a:rPr>
              <a:t>A random draw system is used to determine place in line, families are welcome to attend on a weekly basis.</a:t>
            </a:r>
          </a:p>
          <a:p>
            <a:pPr marL="342900" indent="-342900">
              <a:lnSpc>
                <a:spcPts val="2400"/>
              </a:lnSpc>
              <a:buFont typeface="Arial" panose="020B0604020202020204" pitchFamily="34" charset="0"/>
              <a:buChar char="•"/>
            </a:pPr>
            <a:r>
              <a:rPr lang="en-US" sz="1600" dirty="0">
                <a:latin typeface="Daytona" panose="020B0604030500040204" pitchFamily="34" charset="0"/>
              </a:rPr>
              <a:t>Hand-held grocery baskets are used for shopping with the number of baskets determined based on family size. </a:t>
            </a:r>
          </a:p>
          <a:p>
            <a:pPr marL="342900" indent="-342900">
              <a:lnSpc>
                <a:spcPts val="2400"/>
              </a:lnSpc>
              <a:buFont typeface="Arial" panose="020B0604020202020204" pitchFamily="34" charset="0"/>
              <a:buChar char="•"/>
            </a:pPr>
            <a:r>
              <a:rPr lang="en-US" sz="1600" dirty="0">
                <a:latin typeface="Daytona" panose="020B0604030500040204" pitchFamily="34" charset="0"/>
              </a:rPr>
              <a:t>With a few exceptions (fresh &amp; frozen), clients can freely choose item based on their families needs, until their basket(s) is full.</a:t>
            </a:r>
          </a:p>
          <a:p>
            <a:pPr marL="342900" indent="-342900">
              <a:lnSpc>
                <a:spcPts val="2400"/>
              </a:lnSpc>
              <a:buFont typeface="Arial" panose="020B0604020202020204" pitchFamily="34" charset="0"/>
              <a:buChar char="•"/>
            </a:pPr>
            <a:r>
              <a:rPr lang="en-US" sz="1600" dirty="0">
                <a:latin typeface="Daytona" panose="020B0604030500040204" pitchFamily="34" charset="0"/>
              </a:rPr>
              <a:t>Registration involves the collection of basic information which is used to understand needs, demographics and trends. </a:t>
            </a:r>
            <a:endParaRPr lang="en-US" sz="1100" dirty="0">
              <a:solidFill>
                <a:srgbClr val="0033CC"/>
              </a:solidFill>
              <a:latin typeface="Daytona" panose="020B0604030500040204" pitchFamily="34" charset="0"/>
            </a:endParaRPr>
          </a:p>
          <a:p>
            <a:pPr marL="342900" indent="-342900">
              <a:lnSpc>
                <a:spcPts val="2400"/>
              </a:lnSpc>
              <a:buFont typeface="Arial" panose="020B0604020202020204" pitchFamily="34" charset="0"/>
              <a:buChar char="•"/>
            </a:pPr>
            <a:endParaRPr lang="en-US" sz="1600" dirty="0">
              <a:latin typeface="Daytona" panose="020B0604030500040204" pitchFamily="34" charset="0"/>
            </a:endParaRPr>
          </a:p>
          <a:p>
            <a:pPr>
              <a:lnSpc>
                <a:spcPts val="2400"/>
              </a:lnSpc>
            </a:pPr>
            <a:endParaRPr lang="en-US" sz="1600" dirty="0">
              <a:latin typeface="Daytona" panose="020B0604030500040204" pitchFamily="34" charset="0"/>
            </a:endParaRPr>
          </a:p>
          <a:p>
            <a:pPr>
              <a:lnSpc>
                <a:spcPts val="2400"/>
              </a:lnSpc>
            </a:pPr>
            <a:endParaRPr lang="en-US" sz="1600" dirty="0"/>
          </a:p>
        </p:txBody>
      </p:sp>
      <p:pic>
        <p:nvPicPr>
          <p:cNvPr id="9" name="Picture 8">
            <a:extLst>
              <a:ext uri="{FF2B5EF4-FFF2-40B4-BE49-F238E27FC236}">
                <a16:creationId xmlns:a16="http://schemas.microsoft.com/office/drawing/2014/main" id="{57B8075A-14D4-7D4A-57C9-1FDD8F1C46EA}"/>
              </a:ext>
            </a:extLst>
          </p:cNvPr>
          <p:cNvPicPr>
            <a:picLocks noChangeAspect="1"/>
          </p:cNvPicPr>
          <p:nvPr/>
        </p:nvPicPr>
        <p:blipFill>
          <a:blip r:embed="rId2"/>
          <a:stretch>
            <a:fillRect/>
          </a:stretch>
        </p:blipFill>
        <p:spPr>
          <a:xfrm>
            <a:off x="545810" y="410231"/>
            <a:ext cx="3492790" cy="6037537"/>
          </a:xfrm>
          <a:prstGeom prst="rect">
            <a:avLst/>
          </a:prstGeom>
        </p:spPr>
      </p:pic>
      <p:sp>
        <p:nvSpPr>
          <p:cNvPr id="10" name="TextBox 9">
            <a:extLst>
              <a:ext uri="{FF2B5EF4-FFF2-40B4-BE49-F238E27FC236}">
                <a16:creationId xmlns:a16="http://schemas.microsoft.com/office/drawing/2014/main" id="{53660C98-88D9-571F-14AC-4639EB39C9AF}"/>
              </a:ext>
            </a:extLst>
          </p:cNvPr>
          <p:cNvSpPr txBox="1"/>
          <p:nvPr/>
        </p:nvSpPr>
        <p:spPr>
          <a:xfrm>
            <a:off x="4219073" y="5221873"/>
            <a:ext cx="7475621" cy="1315745"/>
          </a:xfrm>
          <a:prstGeom prst="rect">
            <a:avLst/>
          </a:prstGeom>
          <a:noFill/>
        </p:spPr>
        <p:txBody>
          <a:bodyPr wrap="square" rtlCol="0">
            <a:spAutoFit/>
          </a:bodyPr>
          <a:lstStyle/>
          <a:p>
            <a:pPr algn="ctr">
              <a:lnSpc>
                <a:spcPts val="2400"/>
              </a:lnSpc>
            </a:pPr>
            <a:r>
              <a:rPr lang="en-US" sz="2000">
                <a:solidFill>
                  <a:srgbClr val="0033CC"/>
                </a:solidFill>
                <a:latin typeface="Daytona" panose="020B0604030500040204" pitchFamily="34" charset="0"/>
              </a:rPr>
              <a:t>The goal is to change the face of food banking based on the shared principles of Dignity, Access and Abundance, through the provision of truly barrier free access to food in an inclusive, community-driven, environment. </a:t>
            </a:r>
          </a:p>
        </p:txBody>
      </p:sp>
    </p:spTree>
    <p:extLst>
      <p:ext uri="{BB962C8B-B14F-4D97-AF65-F5344CB8AC3E}">
        <p14:creationId xmlns:p14="http://schemas.microsoft.com/office/powerpoint/2010/main" val="42487980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11CED436-D58D-4C21-1AB9-6FA050154207}"/>
              </a:ext>
            </a:extLst>
          </p:cNvPr>
          <p:cNvSpPr txBox="1">
            <a:spLocks/>
          </p:cNvSpPr>
          <p:nvPr/>
        </p:nvSpPr>
        <p:spPr>
          <a:xfrm>
            <a:off x="838200" y="653627"/>
            <a:ext cx="10515600" cy="6400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spc="300" baseline="0">
                <a:solidFill>
                  <a:schemeClr val="tx1"/>
                </a:solidFill>
                <a:latin typeface="+mj-lt"/>
                <a:ea typeface="+mj-ea"/>
                <a:cs typeface="+mj-cs"/>
              </a:defRPr>
            </a:lvl1pPr>
          </a:lstStyle>
          <a:p>
            <a:r>
              <a:rPr lang="en-US" sz="3600" dirty="0">
                <a:solidFill>
                  <a:srgbClr val="1D6FA9"/>
                </a:solidFill>
                <a:latin typeface="Calibri"/>
                <a:cs typeface="Calibri Light"/>
              </a:rPr>
              <a:t>Feed the Need and Community Care Durham</a:t>
            </a:r>
            <a:endParaRPr lang="en-US" dirty="0"/>
          </a:p>
        </p:txBody>
      </p:sp>
      <p:sp>
        <p:nvSpPr>
          <p:cNvPr id="11" name="Subtitle 1">
            <a:extLst>
              <a:ext uri="{FF2B5EF4-FFF2-40B4-BE49-F238E27FC236}">
                <a16:creationId xmlns:a16="http://schemas.microsoft.com/office/drawing/2014/main" id="{81056361-3DC1-E443-2C2B-53F165EB76C7}"/>
              </a:ext>
            </a:extLst>
          </p:cNvPr>
          <p:cNvSpPr>
            <a:spLocks noGrp="1"/>
          </p:cNvSpPr>
          <p:nvPr>
            <p:ph type="subTitle" idx="1"/>
          </p:nvPr>
        </p:nvSpPr>
        <p:spPr>
          <a:xfrm>
            <a:off x="1524000" y="1187140"/>
            <a:ext cx="9144000" cy="356616"/>
          </a:xfrm>
        </p:spPr>
        <p:txBody>
          <a:bodyPr vert="horz" lIns="91440" tIns="45720" rIns="91440" bIns="45720" rtlCol="0" anchor="t">
            <a:normAutofit fontScale="92500" lnSpcReduction="20000"/>
          </a:bodyPr>
          <a:lstStyle/>
          <a:p>
            <a:r>
              <a:rPr lang="en-US" b="1" dirty="0">
                <a:solidFill>
                  <a:schemeClr val="accent5"/>
                </a:solidFill>
                <a:cs typeface="Calibri"/>
              </a:rPr>
              <a:t>Alignment and Opportunities</a:t>
            </a:r>
            <a:endParaRPr lang="en-US" dirty="0"/>
          </a:p>
        </p:txBody>
      </p:sp>
      <p:sp>
        <p:nvSpPr>
          <p:cNvPr id="16" name="TextBox 15">
            <a:extLst>
              <a:ext uri="{FF2B5EF4-FFF2-40B4-BE49-F238E27FC236}">
                <a16:creationId xmlns:a16="http://schemas.microsoft.com/office/drawing/2014/main" id="{64B20169-0FFD-AEF7-5AA4-2CDB6CED2B24}"/>
              </a:ext>
            </a:extLst>
          </p:cNvPr>
          <p:cNvSpPr txBox="1"/>
          <p:nvPr/>
        </p:nvSpPr>
        <p:spPr>
          <a:xfrm>
            <a:off x="835404" y="1707937"/>
            <a:ext cx="10518396" cy="1569660"/>
          </a:xfrm>
          <a:prstGeom prst="rect">
            <a:avLst/>
          </a:prstGeom>
          <a:noFill/>
        </p:spPr>
        <p:txBody>
          <a:bodyPr wrap="square" rtlCol="0">
            <a:spAutoFit/>
          </a:bodyPr>
          <a:lstStyle/>
          <a:p>
            <a:r>
              <a:rPr lang="en-US" sz="1600" dirty="0"/>
              <a:t>Individually and collectively, as community organizations we face dynamic and increasingly complex and interconnected challenges; challenges that threaten the sustainability of our organizations and our community. More importantly, however, the clients that we serve are faced with challenges and struggles that are unprecedented in both their breadth and depth, including </a:t>
            </a:r>
            <a:r>
              <a:rPr lang="en-US" sz="1600" b="1" dirty="0"/>
              <a:t>income and food insecurity</a:t>
            </a:r>
            <a:r>
              <a:rPr lang="en-US" sz="1600" dirty="0"/>
              <a:t> exacerbated by rising costs of living, a </a:t>
            </a:r>
            <a:r>
              <a:rPr lang="en-US" sz="1600" b="1" dirty="0"/>
              <a:t>housing crisis </a:t>
            </a:r>
            <a:r>
              <a:rPr lang="en-US" sz="1600" dirty="0"/>
              <a:t>that has limited access to appropriate and affordable housing, and a </a:t>
            </a:r>
            <a:r>
              <a:rPr lang="en-US" sz="1600" b="1" dirty="0"/>
              <a:t>crisis of mental health and abdications </a:t>
            </a:r>
            <a:r>
              <a:rPr lang="en-US" sz="1600" dirty="0"/>
              <a:t>that has become a defining challenge in many parts of our community. </a:t>
            </a:r>
          </a:p>
        </p:txBody>
      </p:sp>
      <p:graphicFrame>
        <p:nvGraphicFramePr>
          <p:cNvPr id="18" name="Table 18">
            <a:extLst>
              <a:ext uri="{FF2B5EF4-FFF2-40B4-BE49-F238E27FC236}">
                <a16:creationId xmlns:a16="http://schemas.microsoft.com/office/drawing/2014/main" id="{5FB40DD7-A0B2-1CF2-F143-65525B2A091A}"/>
              </a:ext>
            </a:extLst>
          </p:cNvPr>
          <p:cNvGraphicFramePr>
            <a:graphicFrameLocks noGrp="1"/>
          </p:cNvGraphicFramePr>
          <p:nvPr>
            <p:extLst>
              <p:ext uri="{D42A27DB-BD31-4B8C-83A1-F6EECF244321}">
                <p14:modId xmlns:p14="http://schemas.microsoft.com/office/powerpoint/2010/main" val="2556299889"/>
              </p:ext>
            </p:extLst>
          </p:nvPr>
        </p:nvGraphicFramePr>
        <p:xfrm>
          <a:off x="835404" y="3277597"/>
          <a:ext cx="10518396" cy="3083560"/>
        </p:xfrm>
        <a:graphic>
          <a:graphicData uri="http://schemas.openxmlformats.org/drawingml/2006/table">
            <a:tbl>
              <a:tblPr firstRow="1" bandRow="1">
                <a:tableStyleId>{5C22544A-7EE6-4342-B048-85BDC9FD1C3A}</a:tableStyleId>
              </a:tblPr>
              <a:tblGrid>
                <a:gridCol w="5259198">
                  <a:extLst>
                    <a:ext uri="{9D8B030D-6E8A-4147-A177-3AD203B41FA5}">
                      <a16:colId xmlns:a16="http://schemas.microsoft.com/office/drawing/2014/main" val="3536844730"/>
                    </a:ext>
                  </a:extLst>
                </a:gridCol>
                <a:gridCol w="5259198">
                  <a:extLst>
                    <a:ext uri="{9D8B030D-6E8A-4147-A177-3AD203B41FA5}">
                      <a16:colId xmlns:a16="http://schemas.microsoft.com/office/drawing/2014/main" val="1815025265"/>
                    </a:ext>
                  </a:extLst>
                </a:gridCol>
              </a:tblGrid>
              <a:tr h="370840">
                <a:tc>
                  <a:txBody>
                    <a:bodyPr/>
                    <a:lstStyle/>
                    <a:p>
                      <a:r>
                        <a:rPr lang="en-US" sz="1400" dirty="0"/>
                        <a:t>Community Care Durham </a:t>
                      </a:r>
                    </a:p>
                  </a:txBody>
                  <a:tcPr/>
                </a:tc>
                <a:tc>
                  <a:txBody>
                    <a:bodyPr/>
                    <a:lstStyle/>
                    <a:p>
                      <a:r>
                        <a:rPr lang="en-US" sz="1400" dirty="0"/>
                        <a:t>Feed the Need in Durham</a:t>
                      </a:r>
                    </a:p>
                  </a:txBody>
                  <a:tcPr/>
                </a:tc>
                <a:extLst>
                  <a:ext uri="{0D108BD9-81ED-4DB2-BD59-A6C34878D82A}">
                    <a16:rowId xmlns:a16="http://schemas.microsoft.com/office/drawing/2014/main" val="2493435961"/>
                  </a:ext>
                </a:extLst>
              </a:tr>
              <a:tr h="370840">
                <a:tc>
                  <a:txBody>
                    <a:bodyPr/>
                    <a:lstStyle/>
                    <a:p>
                      <a:r>
                        <a:rPr lang="en-US" sz="1400" dirty="0"/>
                        <a:t>Enhancing Client Quality of Life – provide comprehensive, person-centred and coordinated care</a:t>
                      </a:r>
                    </a:p>
                  </a:txBody>
                  <a:tcPr/>
                </a:tc>
                <a:tc>
                  <a:txBody>
                    <a:bodyPr/>
                    <a:lstStyle/>
                    <a:p>
                      <a:r>
                        <a:rPr lang="en-US" sz="1400" dirty="0"/>
                        <a:t>Programs are client centred and community driven</a:t>
                      </a:r>
                    </a:p>
                  </a:txBody>
                  <a:tcPr/>
                </a:tc>
                <a:extLst>
                  <a:ext uri="{0D108BD9-81ED-4DB2-BD59-A6C34878D82A}">
                    <a16:rowId xmlns:a16="http://schemas.microsoft.com/office/drawing/2014/main" val="3259560414"/>
                  </a:ext>
                </a:extLst>
              </a:tr>
              <a:tr h="370840">
                <a:tc>
                  <a:txBody>
                    <a:bodyPr/>
                    <a:lstStyle/>
                    <a:p>
                      <a:r>
                        <a:rPr lang="en-US" sz="1400" dirty="0"/>
                        <a:t>Investing in Our People – advance the knowledge and skills of our team</a:t>
                      </a:r>
                    </a:p>
                  </a:txBody>
                  <a:tcPr/>
                </a:tc>
                <a:tc>
                  <a:txBody>
                    <a:bodyPr/>
                    <a:lstStyle/>
                    <a:p>
                      <a:r>
                        <a:rPr lang="en-US" sz="1400" dirty="0"/>
                        <a:t>We are a people first organization, creating an environment where our staff and volunteers can thrive</a:t>
                      </a:r>
                    </a:p>
                  </a:txBody>
                  <a:tcPr/>
                </a:tc>
                <a:extLst>
                  <a:ext uri="{0D108BD9-81ED-4DB2-BD59-A6C34878D82A}">
                    <a16:rowId xmlns:a16="http://schemas.microsoft.com/office/drawing/2014/main" val="2662928369"/>
                  </a:ext>
                </a:extLst>
              </a:tr>
              <a:tr h="370840">
                <a:tc>
                  <a:txBody>
                    <a:bodyPr/>
                    <a:lstStyle/>
                    <a:p>
                      <a:r>
                        <a:rPr lang="en-US" sz="1400" dirty="0"/>
                        <a:t>Championing Healthy Communities – will lead and join collaborations that advance equity and healthy living</a:t>
                      </a:r>
                    </a:p>
                  </a:txBody>
                  <a:tcPr/>
                </a:tc>
                <a:tc>
                  <a:txBody>
                    <a:bodyPr/>
                    <a:lstStyle/>
                    <a:p>
                      <a:r>
                        <a:rPr lang="en-US" sz="1400" dirty="0"/>
                        <a:t>We are committed to community leadership and collaboration, believing that we can improve the lives of all those in our community if we work together to solve common problems and concerns</a:t>
                      </a:r>
                    </a:p>
                  </a:txBody>
                  <a:tcPr/>
                </a:tc>
                <a:extLst>
                  <a:ext uri="{0D108BD9-81ED-4DB2-BD59-A6C34878D82A}">
                    <a16:rowId xmlns:a16="http://schemas.microsoft.com/office/drawing/2014/main" val="3197601681"/>
                  </a:ext>
                </a:extLst>
              </a:tr>
              <a:tr h="370840">
                <a:tc>
                  <a:txBody>
                    <a:bodyPr/>
                    <a:lstStyle/>
                    <a:p>
                      <a:r>
                        <a:rPr lang="en-US" sz="1400" dirty="0"/>
                        <a:t>Building for Our Future – investing and building new, integrated and innovative approaches to programming and service </a:t>
                      </a:r>
                    </a:p>
                  </a:txBody>
                  <a:tcPr/>
                </a:tc>
                <a:tc>
                  <a:txBody>
                    <a:bodyPr/>
                    <a:lstStyle/>
                    <a:p>
                      <a:r>
                        <a:rPr lang="en-US" sz="1400" dirty="0"/>
                        <a:t>We are committed to innovation in food security and are launching a food insecurity innovation lab to create collaborative space for the development of new responses to the challenges faced by the communities that we serve.</a:t>
                      </a:r>
                    </a:p>
                  </a:txBody>
                  <a:tcPr/>
                </a:tc>
                <a:extLst>
                  <a:ext uri="{0D108BD9-81ED-4DB2-BD59-A6C34878D82A}">
                    <a16:rowId xmlns:a16="http://schemas.microsoft.com/office/drawing/2014/main" val="947997267"/>
                  </a:ext>
                </a:extLst>
              </a:tr>
            </a:tbl>
          </a:graphicData>
        </a:graphic>
      </p:graphicFrame>
    </p:spTree>
    <p:extLst>
      <p:ext uri="{BB962C8B-B14F-4D97-AF65-F5344CB8AC3E}">
        <p14:creationId xmlns:p14="http://schemas.microsoft.com/office/powerpoint/2010/main" val="11000295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ACE8AC6-8A5C-035B-0959-698DDC13C5EE}"/>
              </a:ext>
            </a:extLst>
          </p:cNvPr>
          <p:cNvSpPr>
            <a:spLocks noGrp="1"/>
          </p:cNvSpPr>
          <p:nvPr>
            <p:ph type="subTitle" idx="1"/>
          </p:nvPr>
        </p:nvSpPr>
        <p:spPr>
          <a:xfrm>
            <a:off x="1524000" y="3744073"/>
            <a:ext cx="9144000" cy="356616"/>
          </a:xfrm>
        </p:spPr>
        <p:txBody>
          <a:bodyPr vert="horz" lIns="91440" tIns="45720" rIns="91440" bIns="45720" rtlCol="0" anchor="t">
            <a:normAutofit fontScale="92500" lnSpcReduction="20000"/>
          </a:bodyPr>
          <a:lstStyle/>
          <a:p>
            <a:r>
              <a:rPr lang="en-US" b="1">
                <a:solidFill>
                  <a:schemeClr val="accent5"/>
                </a:solidFill>
                <a:cs typeface="Calibri"/>
              </a:rPr>
              <a:t>What do you think? </a:t>
            </a:r>
            <a:endParaRPr lang="en-US">
              <a:solidFill>
                <a:schemeClr val="accent5"/>
              </a:solidFill>
            </a:endParaRPr>
          </a:p>
        </p:txBody>
      </p:sp>
      <p:sp>
        <p:nvSpPr>
          <p:cNvPr id="4" name="Title 3">
            <a:extLst>
              <a:ext uri="{FF2B5EF4-FFF2-40B4-BE49-F238E27FC236}">
                <a16:creationId xmlns:a16="http://schemas.microsoft.com/office/drawing/2014/main" id="{A67EB7B2-F099-4E73-3302-4F9EE9A10759}"/>
              </a:ext>
            </a:extLst>
          </p:cNvPr>
          <p:cNvSpPr>
            <a:spLocks noGrp="1"/>
          </p:cNvSpPr>
          <p:nvPr>
            <p:ph type="title"/>
          </p:nvPr>
        </p:nvSpPr>
        <p:spPr/>
        <p:txBody>
          <a:bodyPr>
            <a:normAutofit/>
          </a:bodyPr>
          <a:lstStyle/>
          <a:p>
            <a:r>
              <a:rPr lang="en-US" sz="3600">
                <a:solidFill>
                  <a:srgbClr val="1D6FA9"/>
                </a:solidFill>
                <a:latin typeface="Calibri"/>
                <a:cs typeface="Calibri Light"/>
              </a:rPr>
              <a:t>Questions and Discussion</a:t>
            </a:r>
          </a:p>
        </p:txBody>
      </p:sp>
      <p:pic>
        <p:nvPicPr>
          <p:cNvPr id="5" name="Picture 2" descr="Feed the Need in Durham">
            <a:extLst>
              <a:ext uri="{FF2B5EF4-FFF2-40B4-BE49-F238E27FC236}">
                <a16:creationId xmlns:a16="http://schemas.microsoft.com/office/drawing/2014/main" id="{1F6B6862-3D38-E8AC-8300-5497168890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0252" y="5168411"/>
            <a:ext cx="1248997" cy="12489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DF68CDD-C7CF-1984-BD48-FEA6E7B19303}"/>
              </a:ext>
            </a:extLst>
          </p:cNvPr>
          <p:cNvSpPr txBox="1"/>
          <p:nvPr/>
        </p:nvSpPr>
        <p:spPr>
          <a:xfrm>
            <a:off x="507999" y="605366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BD47"/>
                </a:solidFill>
                <a:ea typeface="Calibri"/>
                <a:cs typeface="Calibri"/>
              </a:rPr>
              <a:t>feedtheneedindurham.ca</a:t>
            </a:r>
          </a:p>
        </p:txBody>
      </p:sp>
    </p:spTree>
    <p:extLst>
      <p:ext uri="{BB962C8B-B14F-4D97-AF65-F5344CB8AC3E}">
        <p14:creationId xmlns:p14="http://schemas.microsoft.com/office/powerpoint/2010/main" val="4107244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B422-1287-FCEB-63CE-599FDC8468D8}"/>
              </a:ext>
            </a:extLst>
          </p:cNvPr>
          <p:cNvSpPr>
            <a:spLocks noGrp="1"/>
          </p:cNvSpPr>
          <p:nvPr>
            <p:ph type="title"/>
          </p:nvPr>
        </p:nvSpPr>
        <p:spPr>
          <a:xfrm>
            <a:off x="507926" y="825699"/>
            <a:ext cx="11366500" cy="640080"/>
          </a:xfrm>
        </p:spPr>
        <p:txBody>
          <a:bodyPr>
            <a:noAutofit/>
          </a:bodyPr>
          <a:lstStyle/>
          <a:p>
            <a:pPr algn="l"/>
            <a:r>
              <a:rPr lang="en-US" sz="4400" b="1" dirty="0">
                <a:latin typeface="Calibri"/>
                <a:ea typeface="Calibri"/>
                <a:cs typeface="Posterama"/>
              </a:rPr>
              <a:t>Overview</a:t>
            </a:r>
            <a:endParaRPr lang="en-US" sz="4400" b="1" dirty="0">
              <a:latin typeface="Calibri"/>
              <a:ea typeface="Calibri"/>
              <a:cs typeface="Posterama" panose="020B0504020200020000" pitchFamily="34" charset="0"/>
            </a:endParaRPr>
          </a:p>
        </p:txBody>
      </p:sp>
      <p:sp>
        <p:nvSpPr>
          <p:cNvPr id="4" name="Slide Number Placeholder 3">
            <a:extLst>
              <a:ext uri="{FF2B5EF4-FFF2-40B4-BE49-F238E27FC236}">
                <a16:creationId xmlns:a16="http://schemas.microsoft.com/office/drawing/2014/main" id="{43D6DE2E-F5E3-8CAF-A5C3-E67C03F538DF}"/>
              </a:ext>
            </a:extLst>
          </p:cNvPr>
          <p:cNvSpPr>
            <a:spLocks noGrp="1"/>
          </p:cNvSpPr>
          <p:nvPr>
            <p:ph type="sldNum" sz="quarter" idx="4294967295"/>
          </p:nvPr>
        </p:nvSpPr>
        <p:spPr>
          <a:xfrm>
            <a:off x="9448800" y="6356350"/>
            <a:ext cx="2743200" cy="365125"/>
          </a:xfrm>
        </p:spPr>
        <p:txBody>
          <a:bodyPr/>
          <a:lstStyle/>
          <a:p>
            <a:fld id="{75DF2D63-3FF5-D547-96B9-BE9CCD1ABA58}" type="slidenum">
              <a:rPr lang="en-US" smtClean="0"/>
              <a:pPr/>
              <a:t>2</a:t>
            </a:fld>
            <a:endParaRPr lang="en-US"/>
          </a:p>
        </p:txBody>
      </p:sp>
      <p:sp>
        <p:nvSpPr>
          <p:cNvPr id="10" name="TextBox 1">
            <a:extLst>
              <a:ext uri="{FF2B5EF4-FFF2-40B4-BE49-F238E27FC236}">
                <a16:creationId xmlns:a16="http://schemas.microsoft.com/office/drawing/2014/main" id="{908FC48D-9EE7-13F5-3517-7B80C5B65686}"/>
              </a:ext>
            </a:extLst>
          </p:cNvPr>
          <p:cNvSpPr txBox="1"/>
          <p:nvPr/>
        </p:nvSpPr>
        <p:spPr>
          <a:xfrm>
            <a:off x="505179" y="1507067"/>
            <a:ext cx="11223976" cy="38164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indent="-514350">
              <a:buAutoNum type="romanUcPeriod"/>
            </a:pPr>
            <a:r>
              <a:rPr lang="en-US" sz="3200"/>
              <a:t>Introduction and Overview of Feed the Need in Durham</a:t>
            </a:r>
            <a:endParaRPr lang="en-US" sz="3200">
              <a:ea typeface="Calibri"/>
              <a:cs typeface="Calibri"/>
            </a:endParaRPr>
          </a:p>
          <a:p>
            <a:pPr marL="514350" indent="-514350">
              <a:buAutoNum type="romanUcPeriod"/>
            </a:pPr>
            <a:endParaRPr lang="en-US" sz="3200">
              <a:ea typeface="Calibri"/>
              <a:cs typeface="Calibri"/>
            </a:endParaRPr>
          </a:p>
          <a:p>
            <a:pPr marL="514350" indent="-514350">
              <a:buAutoNum type="romanUcPeriod"/>
            </a:pPr>
            <a:r>
              <a:rPr lang="en-US" sz="3200">
                <a:ea typeface="+mn-lt"/>
                <a:cs typeface="+mn-lt"/>
              </a:rPr>
              <a:t>Food Insecurity and Food Bank Use in Durham</a:t>
            </a:r>
            <a:endParaRPr lang="en-US" sz="3200">
              <a:ea typeface="Calibri" panose="020F0502020204030204"/>
              <a:cs typeface="Calibri" panose="020F0502020204030204"/>
            </a:endParaRPr>
          </a:p>
          <a:p>
            <a:pPr marL="514350" indent="-514350">
              <a:buAutoNum type="romanUcPeriod"/>
            </a:pPr>
            <a:endParaRPr lang="en-US" sz="3200">
              <a:ea typeface="Calibri" panose="020F0502020204030204"/>
              <a:cs typeface="Calibri" panose="020F0502020204030204"/>
            </a:endParaRPr>
          </a:p>
          <a:p>
            <a:pPr marL="514350" indent="-514350">
              <a:buAutoNum type="romanUcPeriod"/>
            </a:pPr>
            <a:r>
              <a:rPr lang="en-US" sz="3200"/>
              <a:t>Community and Policy Responses</a:t>
            </a:r>
            <a:endParaRPr lang="en-US" sz="3200">
              <a:ea typeface="Calibri" panose="020F0502020204030204"/>
              <a:cs typeface="Calibri" panose="020F0502020204030204"/>
            </a:endParaRPr>
          </a:p>
          <a:p>
            <a:pPr marL="514350" indent="-514350">
              <a:buAutoNum type="romanUcPeriod"/>
            </a:pPr>
            <a:endParaRPr lang="en-US" sz="3200">
              <a:ea typeface="Calibri" panose="020F0502020204030204"/>
              <a:cs typeface="Calibri" panose="020F0502020204030204"/>
            </a:endParaRPr>
          </a:p>
          <a:p>
            <a:pPr marL="514350" indent="-514350">
              <a:buAutoNum type="romanUcPeriod"/>
            </a:pPr>
            <a:r>
              <a:rPr lang="en-US" sz="3200"/>
              <a:t>Discussion</a:t>
            </a:r>
            <a:endParaRPr lang="en-US" sz="3200">
              <a:ea typeface="Calibri" panose="020F0502020204030204"/>
              <a:cs typeface="Calibri" panose="020F0502020204030204"/>
            </a:endParaRPr>
          </a:p>
          <a:p>
            <a:endParaRPr lang="en-US"/>
          </a:p>
        </p:txBody>
      </p:sp>
    </p:spTree>
    <p:extLst>
      <p:ext uri="{BB962C8B-B14F-4D97-AF65-F5344CB8AC3E}">
        <p14:creationId xmlns:p14="http://schemas.microsoft.com/office/powerpoint/2010/main" val="291086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B422-1287-FCEB-63CE-599FDC8468D8}"/>
              </a:ext>
            </a:extLst>
          </p:cNvPr>
          <p:cNvSpPr>
            <a:spLocks noGrp="1"/>
          </p:cNvSpPr>
          <p:nvPr>
            <p:ph type="title"/>
          </p:nvPr>
        </p:nvSpPr>
        <p:spPr>
          <a:xfrm>
            <a:off x="507926" y="825699"/>
            <a:ext cx="11366500" cy="640080"/>
          </a:xfrm>
        </p:spPr>
        <p:txBody>
          <a:bodyPr>
            <a:noAutofit/>
          </a:bodyPr>
          <a:lstStyle/>
          <a:p>
            <a:pPr algn="l"/>
            <a:r>
              <a:rPr lang="en-US" sz="4400" b="1">
                <a:latin typeface="Calibri"/>
                <a:ea typeface="Calibri"/>
                <a:cs typeface="Posterama"/>
              </a:rPr>
              <a:t>Community Food Distribution</a:t>
            </a:r>
            <a:endParaRPr lang="en-US"/>
          </a:p>
        </p:txBody>
      </p:sp>
      <p:sp>
        <p:nvSpPr>
          <p:cNvPr id="4" name="Slide Number Placeholder 3">
            <a:extLst>
              <a:ext uri="{FF2B5EF4-FFF2-40B4-BE49-F238E27FC236}">
                <a16:creationId xmlns:a16="http://schemas.microsoft.com/office/drawing/2014/main" id="{43D6DE2E-F5E3-8CAF-A5C3-E67C03F538DF}"/>
              </a:ext>
            </a:extLst>
          </p:cNvPr>
          <p:cNvSpPr>
            <a:spLocks noGrp="1"/>
          </p:cNvSpPr>
          <p:nvPr>
            <p:ph type="sldNum" sz="quarter" idx="4294967295"/>
          </p:nvPr>
        </p:nvSpPr>
        <p:spPr>
          <a:xfrm>
            <a:off x="9448800" y="6356350"/>
            <a:ext cx="2743200" cy="365125"/>
          </a:xfrm>
        </p:spPr>
        <p:txBody>
          <a:bodyPr/>
          <a:lstStyle/>
          <a:p>
            <a:fld id="{75DF2D63-3FF5-D547-96B9-BE9CCD1ABA58}" type="slidenum">
              <a:rPr lang="en-US" smtClean="0"/>
              <a:pPr/>
              <a:t>3</a:t>
            </a:fld>
            <a:endParaRPr lang="en-US"/>
          </a:p>
        </p:txBody>
      </p:sp>
      <p:graphicFrame>
        <p:nvGraphicFramePr>
          <p:cNvPr id="3" name="Diagram 4">
            <a:extLst>
              <a:ext uri="{FF2B5EF4-FFF2-40B4-BE49-F238E27FC236}">
                <a16:creationId xmlns:a16="http://schemas.microsoft.com/office/drawing/2014/main" id="{026AE044-74AA-1219-640F-B7057D05873C}"/>
              </a:ext>
            </a:extLst>
          </p:cNvPr>
          <p:cNvGraphicFramePr/>
          <p:nvPr>
            <p:extLst>
              <p:ext uri="{D42A27DB-BD31-4B8C-83A1-F6EECF244321}">
                <p14:modId xmlns:p14="http://schemas.microsoft.com/office/powerpoint/2010/main" val="623509222"/>
              </p:ext>
            </p:extLst>
          </p:nvPr>
        </p:nvGraphicFramePr>
        <p:xfrm>
          <a:off x="310444" y="1508478"/>
          <a:ext cx="5580944" cy="3841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57" name="TextBox 656">
            <a:extLst>
              <a:ext uri="{FF2B5EF4-FFF2-40B4-BE49-F238E27FC236}">
                <a16:creationId xmlns:a16="http://schemas.microsoft.com/office/drawing/2014/main" id="{5640455B-055F-E61E-990D-3B93CA04DC40}"/>
              </a:ext>
            </a:extLst>
          </p:cNvPr>
          <p:cNvSpPr txBox="1"/>
          <p:nvPr/>
        </p:nvSpPr>
        <p:spPr>
          <a:xfrm>
            <a:off x="5891389" y="1904999"/>
            <a:ext cx="5826476"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ea typeface="Calibri"/>
                <a:cs typeface="Calibri"/>
              </a:rPr>
              <a:t>Food distribution for emergency food programs is managed collectively at a national level, to support coordinated responses to food procurement, distribution, advocacy, and planning</a:t>
            </a:r>
          </a:p>
        </p:txBody>
      </p:sp>
    </p:spTree>
    <p:extLst>
      <p:ext uri="{BB962C8B-B14F-4D97-AF65-F5344CB8AC3E}">
        <p14:creationId xmlns:p14="http://schemas.microsoft.com/office/powerpoint/2010/main" val="84457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D6DE2E-F5E3-8CAF-A5C3-E67C03F538DF}"/>
              </a:ext>
            </a:extLst>
          </p:cNvPr>
          <p:cNvSpPr>
            <a:spLocks noGrp="1"/>
          </p:cNvSpPr>
          <p:nvPr>
            <p:ph type="sldNum" sz="quarter" idx="4294967295"/>
          </p:nvPr>
        </p:nvSpPr>
        <p:spPr>
          <a:xfrm>
            <a:off x="9448800" y="6356350"/>
            <a:ext cx="2743200" cy="365125"/>
          </a:xfrm>
        </p:spPr>
        <p:txBody>
          <a:bodyPr/>
          <a:lstStyle/>
          <a:p>
            <a:fld id="{75DF2D63-3FF5-D547-96B9-BE9CCD1ABA58}" type="slidenum">
              <a:rPr lang="en-US" smtClean="0"/>
              <a:pPr/>
              <a:t>4</a:t>
            </a:fld>
            <a:endParaRPr lang="en-US"/>
          </a:p>
        </p:txBody>
      </p:sp>
      <p:sp>
        <p:nvSpPr>
          <p:cNvPr id="819" name="TextBox 818">
            <a:extLst>
              <a:ext uri="{FF2B5EF4-FFF2-40B4-BE49-F238E27FC236}">
                <a16:creationId xmlns:a16="http://schemas.microsoft.com/office/drawing/2014/main" id="{829BD387-F196-9E21-EB8F-06A48E80E9CD}"/>
              </a:ext>
            </a:extLst>
          </p:cNvPr>
          <p:cNvSpPr txBox="1"/>
          <p:nvPr/>
        </p:nvSpPr>
        <p:spPr>
          <a:xfrm>
            <a:off x="508000" y="430388"/>
            <a:ext cx="710353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cs typeface="Calibri"/>
              </a:rPr>
              <a:t>Feed the Need in Durham Vision</a:t>
            </a:r>
          </a:p>
        </p:txBody>
      </p:sp>
      <p:sp>
        <p:nvSpPr>
          <p:cNvPr id="821" name="Content Placeholder 2">
            <a:extLst>
              <a:ext uri="{FF2B5EF4-FFF2-40B4-BE49-F238E27FC236}">
                <a16:creationId xmlns:a16="http://schemas.microsoft.com/office/drawing/2014/main" id="{BB3F58D1-3B5C-5A43-2A8E-2ADCCD249525}"/>
              </a:ext>
            </a:extLst>
          </p:cNvPr>
          <p:cNvSpPr>
            <a:spLocks noGrp="1"/>
          </p:cNvSpPr>
          <p:nvPr>
            <p:ph type="subTitle" idx="1"/>
          </p:nvPr>
        </p:nvSpPr>
        <p:spPr>
          <a:xfrm>
            <a:off x="507596" y="1133989"/>
            <a:ext cx="7184571" cy="4039688"/>
          </a:xfrm>
          <a:solidFill>
            <a:schemeClr val="accent4">
              <a:lumMod val="20000"/>
              <a:lumOff val="80000"/>
            </a:schemeClr>
          </a:solidFill>
          <a:ln>
            <a:solidFill>
              <a:schemeClr val="accent4"/>
            </a:solidFill>
          </a:ln>
        </p:spPr>
        <p:txBody>
          <a:bodyPr vert="horz" lIns="91440" tIns="45720" rIns="91440" bIns="45720" rtlCol="0" anchor="t">
            <a:noAutofit/>
          </a:bodyPr>
          <a:lstStyle/>
          <a:p>
            <a:pPr algn="l"/>
            <a:r>
              <a:rPr lang="en-CA" sz="1600" b="1" cap="none" dirty="0">
                <a:solidFill>
                  <a:schemeClr val="accent4"/>
                </a:solidFill>
                <a:latin typeface="Calibri"/>
                <a:cs typeface="Posterama"/>
              </a:rPr>
              <a:t>CORE VALUES </a:t>
            </a:r>
            <a:endParaRPr lang="en-CA" sz="1600" b="1" cap="none" dirty="0">
              <a:solidFill>
                <a:schemeClr val="accent4"/>
              </a:solidFill>
              <a:latin typeface="Calibri"/>
              <a:cs typeface="Posterama" panose="020B0504020200020000" pitchFamily="34" charset="0"/>
            </a:endParaRPr>
          </a:p>
          <a:p>
            <a:pPr algn="l"/>
            <a:r>
              <a:rPr lang="en-US" sz="1300" b="1" kern="100" cap="none"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People and community first</a:t>
            </a:r>
            <a:endParaRPr lang="en-CA" sz="1300" b="1" kern="100" cap="none"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a:p>
            <a:pPr algn="l"/>
            <a:r>
              <a:rPr lang="en-US" sz="1300" kern="100" cap="none"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Feed the Need in Durham puts people and community </a:t>
            </a:r>
            <a:r>
              <a:rPr lang="en-CA" sz="1300" kern="100" cap="none"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at the centre of all that we do. </a:t>
            </a:r>
            <a:r>
              <a:rPr lang="en-CA" sz="1300" kern="100" cap="none"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CA" sz="1300" kern="100" cap="none"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a:t>
            </a:r>
          </a:p>
          <a:p>
            <a:pPr algn="l"/>
            <a:r>
              <a:rPr lang="en-US" sz="1300" b="1" kern="100" cap="none"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Inclusion</a:t>
            </a:r>
            <a:r>
              <a:rPr lang="en-CA" sz="1300" kern="100" cap="none"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CA" sz="1300" kern="100" cap="none"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a:t>
            </a:r>
          </a:p>
          <a:p>
            <a:pPr algn="l"/>
            <a:r>
              <a:rPr lang="en-US" sz="1300" kern="100" cap="none"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Feed the need in Durham is an inclusive organization that strives to create an environ</a:t>
            </a:r>
            <a:r>
              <a:rPr lang="en-CA" sz="1300" kern="100" cap="none" dirty="0" err="1">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ment</a:t>
            </a:r>
            <a:r>
              <a:rPr lang="en-CA" sz="1300" kern="100" cap="none"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that is open and safe for all of those who seek our services, work with and for us, and who volunteer with us. </a:t>
            </a:r>
            <a:r>
              <a:rPr lang="en-CA" sz="1300" kern="100" cap="none"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endParaRPr lang="en-CA" sz="1300" kern="100" cap="none"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a:p>
            <a:pPr algn="l"/>
            <a:r>
              <a:rPr lang="en-US" sz="1300" b="1" kern="100" cap="none"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Accountability</a:t>
            </a:r>
            <a:r>
              <a:rPr lang="en-CA" sz="1300" kern="100" cap="none"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CA" sz="1300" kern="100" cap="none"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a:t>
            </a:r>
            <a:r>
              <a:rPr lang="en-US" sz="1300" kern="100" cap="none"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feed the need in Durham is open and accountable </a:t>
            </a:r>
            <a:r>
              <a:rPr lang="en-CA" sz="1300" kern="100" cap="none"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to donors, community partners and stakeholders, and to those we serve in the community. </a:t>
            </a:r>
            <a:r>
              <a:rPr lang="en-CA" sz="1300" kern="100" cap="none"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CA" sz="1300" kern="100" cap="none"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a:t>
            </a:r>
          </a:p>
          <a:p>
            <a:pPr algn="l"/>
            <a:r>
              <a:rPr lang="en-US" sz="1300" b="1" kern="100" cap="none"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Leadership</a:t>
            </a:r>
            <a:r>
              <a:rPr lang="en-CA" sz="1300" kern="100" cap="none"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CA" sz="1300" kern="100" cap="none"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a:t>
            </a:r>
          </a:p>
          <a:p>
            <a:pPr algn="l"/>
            <a:r>
              <a:rPr lang="en-US" sz="1300" kern="100" cap="none"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Feed the need in Durham </a:t>
            </a:r>
            <a:r>
              <a:rPr lang="en-CA" sz="1300" kern="100" cap="none"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stives to serve as a leader in the communities in which we operate, believing that through this leadership we can support innovation and sustainability in the delivery of food security programming and in the charitable sector.</a:t>
            </a:r>
            <a:r>
              <a:rPr lang="en-CA" sz="1300" kern="100" cap="none"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CA" sz="1300" kern="100" cap="none"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a:t>
            </a:r>
          </a:p>
          <a:p>
            <a:pPr algn="l"/>
            <a:r>
              <a:rPr lang="en-US" sz="1300" b="1" kern="100" cap="none"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Continuous learning</a:t>
            </a:r>
            <a:r>
              <a:rPr lang="en-CA" sz="1300" kern="100" cap="none"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CA" sz="1300" kern="100" cap="none"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a:t>
            </a:r>
          </a:p>
          <a:p>
            <a:pPr algn="l"/>
            <a:r>
              <a:rPr lang="en-US" sz="1300" kern="100" cap="none"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Feed the need in Durham engages in processes that support the ongoing expansion and reinforcement of learning to support improvement in our programming, services, and practice. </a:t>
            </a:r>
            <a:r>
              <a:rPr lang="en-CA" sz="1300" kern="100" cap="none" dirty="0">
                <a:effectLst/>
                <a:latin typeface="Calibri" panose="020F0502020204030204" pitchFamily="34" charset="0"/>
                <a:ea typeface="Calibri" panose="020F0502020204030204" pitchFamily="34" charset="0"/>
                <a:cs typeface="Calibri" panose="020F0502020204030204" pitchFamily="34" charset="0"/>
              </a:rPr>
              <a:t> </a:t>
            </a:r>
            <a:endParaRPr lang="en-CA" sz="1300" cap="none" dirty="0">
              <a:cs typeface="Calibri"/>
            </a:endParaRPr>
          </a:p>
        </p:txBody>
      </p:sp>
      <p:sp>
        <p:nvSpPr>
          <p:cNvPr id="822" name="TextBox 1">
            <a:extLst>
              <a:ext uri="{FF2B5EF4-FFF2-40B4-BE49-F238E27FC236}">
                <a16:creationId xmlns:a16="http://schemas.microsoft.com/office/drawing/2014/main" id="{3B57E053-2BC6-0080-55F3-3029B885496E}"/>
              </a:ext>
            </a:extLst>
          </p:cNvPr>
          <p:cNvSpPr txBox="1"/>
          <p:nvPr/>
        </p:nvSpPr>
        <p:spPr>
          <a:xfrm>
            <a:off x="7813852" y="1132803"/>
            <a:ext cx="3873979" cy="830997"/>
          </a:xfrm>
          <a:prstGeom prst="rect">
            <a:avLst/>
          </a:prstGeom>
          <a:solidFill>
            <a:schemeClr val="accent1">
              <a:lumMod val="20000"/>
              <a:lumOff val="80000"/>
            </a:schemeClr>
          </a:solidFill>
          <a:ln>
            <a:solidFill>
              <a:schemeClr val="accent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400" cap="none">
                <a:solidFill>
                  <a:srgbClr val="1D9A78"/>
                </a:solidFill>
                <a:latin typeface="Calibri"/>
                <a:cs typeface="Calibri"/>
              </a:rPr>
              <a:t>PURPOSE</a:t>
            </a:r>
            <a:r>
              <a:rPr lang="en-CA" sz="2400">
                <a:solidFill>
                  <a:srgbClr val="1D9A78"/>
                </a:solidFill>
                <a:latin typeface="Calibri"/>
                <a:cs typeface="Calibri"/>
              </a:rPr>
              <a:t> </a:t>
            </a:r>
            <a:endParaRPr lang="en-CA" sz="2400" cap="none">
              <a:solidFill>
                <a:srgbClr val="1D9A78"/>
              </a:solidFill>
              <a:latin typeface="Calibri"/>
              <a:cs typeface="Calibri"/>
            </a:endParaRPr>
          </a:p>
          <a:p>
            <a:pPr algn="l">
              <a:buFont typeface="Arial" panose="020B0604020202020204" pitchFamily="34" charset="0"/>
            </a:pPr>
            <a:r>
              <a:rPr lang="en-CA" sz="2400" i="1" cap="none">
                <a:solidFill>
                  <a:srgbClr val="1D9A78"/>
                </a:solidFill>
                <a:latin typeface="Calibri"/>
                <a:cs typeface="Calibri"/>
              </a:rPr>
              <a:t>To nourish our community</a:t>
            </a:r>
            <a:endParaRPr lang="en-CA" sz="2400" i="1">
              <a:solidFill>
                <a:srgbClr val="1D9A78"/>
              </a:solidFill>
              <a:latin typeface="Calibri"/>
              <a:cs typeface="Calibri"/>
            </a:endParaRPr>
          </a:p>
        </p:txBody>
      </p:sp>
      <p:sp>
        <p:nvSpPr>
          <p:cNvPr id="823" name="TextBox 1">
            <a:extLst>
              <a:ext uri="{FF2B5EF4-FFF2-40B4-BE49-F238E27FC236}">
                <a16:creationId xmlns:a16="http://schemas.microsoft.com/office/drawing/2014/main" id="{3B57E053-2BC6-0080-55F3-3029B885496E}"/>
              </a:ext>
            </a:extLst>
          </p:cNvPr>
          <p:cNvSpPr txBox="1"/>
          <p:nvPr/>
        </p:nvSpPr>
        <p:spPr>
          <a:xfrm>
            <a:off x="7815616" y="2122346"/>
            <a:ext cx="3902201" cy="3046988"/>
          </a:xfrm>
          <a:prstGeom prst="rect">
            <a:avLst/>
          </a:prstGeom>
          <a:solidFill>
            <a:schemeClr val="accent6">
              <a:lumMod val="20000"/>
              <a:lumOff val="80000"/>
            </a:schemeClr>
          </a:solidFill>
          <a:ln>
            <a:solidFill>
              <a:schemeClr val="accent6"/>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400" cap="none" dirty="0">
                <a:solidFill>
                  <a:srgbClr val="F19D19"/>
                </a:solidFill>
                <a:latin typeface="Calibri"/>
                <a:cs typeface="Calibri"/>
              </a:rPr>
              <a:t>MISSION</a:t>
            </a:r>
            <a:r>
              <a:rPr lang="en-CA" sz="2400" dirty="0">
                <a:solidFill>
                  <a:srgbClr val="F19D19"/>
                </a:solidFill>
                <a:latin typeface="Calibri"/>
                <a:cs typeface="Calibri"/>
              </a:rPr>
              <a:t>  </a:t>
            </a:r>
            <a:endParaRPr lang="en-US" sz="2400" dirty="0">
              <a:solidFill>
                <a:srgbClr val="F19D19"/>
              </a:solidFill>
              <a:cs typeface="Calibri"/>
            </a:endParaRPr>
          </a:p>
          <a:p>
            <a:r>
              <a:rPr lang="en-CA" sz="2100" b="0" i="0" dirty="0">
                <a:solidFill>
                  <a:schemeClr val="accent6"/>
                </a:solidFill>
                <a:effectLst/>
              </a:rPr>
              <a:t>FTND and its network of member organizations are recognized for their commitment to innovation and continuous improvement in their response to food insecurity and poverty in Durham through collaboration and collective impact</a:t>
            </a:r>
            <a:endParaRPr lang="en-CA" sz="2100" i="1" cap="none" dirty="0">
              <a:solidFill>
                <a:schemeClr val="accent6"/>
              </a:solidFill>
              <a:latin typeface="Calibri"/>
              <a:cs typeface="Calibri"/>
            </a:endParaRPr>
          </a:p>
        </p:txBody>
      </p:sp>
    </p:spTree>
    <p:extLst>
      <p:ext uri="{BB962C8B-B14F-4D97-AF65-F5344CB8AC3E}">
        <p14:creationId xmlns:p14="http://schemas.microsoft.com/office/powerpoint/2010/main" val="4135037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B422-1287-FCEB-63CE-599FDC8468D8}"/>
              </a:ext>
            </a:extLst>
          </p:cNvPr>
          <p:cNvSpPr>
            <a:spLocks noGrp="1"/>
          </p:cNvSpPr>
          <p:nvPr>
            <p:ph type="title"/>
          </p:nvPr>
        </p:nvSpPr>
        <p:spPr>
          <a:xfrm>
            <a:off x="507926" y="825699"/>
            <a:ext cx="11366500" cy="640080"/>
          </a:xfrm>
        </p:spPr>
        <p:txBody>
          <a:bodyPr>
            <a:noAutofit/>
          </a:bodyPr>
          <a:lstStyle/>
          <a:p>
            <a:pPr algn="l"/>
            <a:r>
              <a:rPr lang="en-US" sz="4400" b="1">
                <a:latin typeface="Calibri"/>
                <a:ea typeface="Calibri"/>
                <a:cs typeface="Posterama"/>
              </a:rPr>
              <a:t>Overview of Feed the Need in Durham</a:t>
            </a:r>
            <a:endParaRPr lang="en-US"/>
          </a:p>
        </p:txBody>
      </p:sp>
      <p:sp>
        <p:nvSpPr>
          <p:cNvPr id="4" name="Slide Number Placeholder 3">
            <a:extLst>
              <a:ext uri="{FF2B5EF4-FFF2-40B4-BE49-F238E27FC236}">
                <a16:creationId xmlns:a16="http://schemas.microsoft.com/office/drawing/2014/main" id="{43D6DE2E-F5E3-8CAF-A5C3-E67C03F538DF}"/>
              </a:ext>
            </a:extLst>
          </p:cNvPr>
          <p:cNvSpPr>
            <a:spLocks noGrp="1"/>
          </p:cNvSpPr>
          <p:nvPr>
            <p:ph type="sldNum" sz="quarter" idx="4294967295"/>
          </p:nvPr>
        </p:nvSpPr>
        <p:spPr>
          <a:xfrm>
            <a:off x="9448800" y="6356350"/>
            <a:ext cx="2743200" cy="365125"/>
          </a:xfrm>
        </p:spPr>
        <p:txBody>
          <a:bodyPr/>
          <a:lstStyle/>
          <a:p>
            <a:fld id="{75DF2D63-3FF5-D547-96B9-BE9CCD1ABA58}" type="slidenum">
              <a:rPr lang="en-US" smtClean="0"/>
              <a:pPr/>
              <a:t>5</a:t>
            </a:fld>
            <a:endParaRPr lang="en-US"/>
          </a:p>
        </p:txBody>
      </p:sp>
      <p:sp>
        <p:nvSpPr>
          <p:cNvPr id="1719" name="TextBox 1718">
            <a:extLst>
              <a:ext uri="{FF2B5EF4-FFF2-40B4-BE49-F238E27FC236}">
                <a16:creationId xmlns:a16="http://schemas.microsoft.com/office/drawing/2014/main" id="{DC662D0A-8B29-5FB2-4483-F8C9C8734189}"/>
              </a:ext>
            </a:extLst>
          </p:cNvPr>
          <p:cNvSpPr txBox="1"/>
          <p:nvPr/>
        </p:nvSpPr>
        <p:spPr>
          <a:xfrm>
            <a:off x="507926" y="1465779"/>
            <a:ext cx="11221229"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ea typeface="+mn-lt"/>
                <a:cs typeface="+mn-lt"/>
              </a:rPr>
              <a:t>Largest food security organization in Durham and one of the 10 largest food security organizations in Ontario</a:t>
            </a:r>
            <a:endParaRPr lang="en-US" sz="2400" dirty="0">
              <a:ea typeface="Calibri" panose="020F0502020204030204"/>
              <a:cs typeface="Calibri" panose="020F0502020204030204"/>
            </a:endParaRPr>
          </a:p>
          <a:p>
            <a:pPr marL="285750" indent="-285750">
              <a:buFont typeface="Arial"/>
              <a:buChar char="•"/>
            </a:pPr>
            <a:endParaRPr lang="en-US" sz="2400" dirty="0">
              <a:ea typeface="+mn-lt"/>
              <a:cs typeface="+mn-lt"/>
            </a:endParaRPr>
          </a:p>
          <a:p>
            <a:pPr marL="285750" indent="-285750">
              <a:buFont typeface="Arial"/>
              <a:buChar char="•"/>
            </a:pPr>
            <a:r>
              <a:rPr lang="en-US" sz="2400" dirty="0">
                <a:ea typeface="+mn-lt"/>
                <a:cs typeface="+mn-lt"/>
              </a:rPr>
              <a:t>Distribute &gt; 2 million pounds of food to 65 member network across Durham and through the Market Food Bank</a:t>
            </a:r>
          </a:p>
          <a:p>
            <a:pPr marL="285750" indent="-285750">
              <a:buFont typeface="Arial"/>
              <a:buChar char="•"/>
            </a:pPr>
            <a:endParaRPr lang="en-US" sz="2400" dirty="0">
              <a:ea typeface="+mn-lt"/>
              <a:cs typeface="+mn-lt"/>
            </a:endParaRPr>
          </a:p>
          <a:p>
            <a:pPr marL="285750" indent="-285750">
              <a:buFont typeface="Arial"/>
              <a:buChar char="•"/>
            </a:pPr>
            <a:r>
              <a:rPr lang="en-US" sz="2400" dirty="0">
                <a:ea typeface="+mn-lt"/>
                <a:cs typeface="+mn-lt"/>
              </a:rPr>
              <a:t>Support innovation in food security programming through experiential learning </a:t>
            </a:r>
          </a:p>
          <a:p>
            <a:pPr marL="285750" indent="-285750">
              <a:buFont typeface="Arial"/>
              <a:buChar char="•"/>
            </a:pPr>
            <a:endParaRPr lang="en-US" sz="2400" dirty="0">
              <a:ea typeface="+mn-lt"/>
              <a:cs typeface="+mn-lt"/>
            </a:endParaRPr>
          </a:p>
          <a:p>
            <a:pPr marL="285750" indent="-285750">
              <a:buFont typeface="Arial"/>
              <a:buChar char="•"/>
            </a:pPr>
            <a:r>
              <a:rPr lang="en-US" sz="2400" dirty="0">
                <a:ea typeface="+mn-lt"/>
                <a:cs typeface="+mn-lt"/>
              </a:rPr>
              <a:t>Working to create standards of practice to inform programming across Durham</a:t>
            </a:r>
            <a:endParaRPr lang="en-US" sz="2400" dirty="0">
              <a:ea typeface="Calibri"/>
              <a:cs typeface="Calibri"/>
            </a:endParaRPr>
          </a:p>
          <a:p>
            <a:pPr marL="285750" indent="-285750">
              <a:buFont typeface="Arial"/>
              <a:buChar char="•"/>
            </a:pPr>
            <a:endParaRPr lang="en-US" sz="2400" dirty="0">
              <a:ea typeface="+mn-lt"/>
              <a:cs typeface="+mn-lt"/>
            </a:endParaRPr>
          </a:p>
          <a:p>
            <a:pPr marL="285750" indent="-285750">
              <a:buFont typeface="Arial"/>
              <a:buChar char="•"/>
            </a:pPr>
            <a:r>
              <a:rPr lang="en-US" sz="2400" dirty="0">
                <a:ea typeface="+mn-lt"/>
                <a:cs typeface="+mn-lt"/>
              </a:rPr>
              <a:t>Undertake relevant community-based action research </a:t>
            </a:r>
            <a:endParaRPr lang="en-US" sz="2400" dirty="0">
              <a:solidFill>
                <a:srgbClr val="000000"/>
              </a:solidFill>
              <a:ea typeface="Calibri" panose="020F0502020204030204"/>
              <a:cs typeface="Calibri" panose="020F0502020204030204"/>
            </a:endParaRPr>
          </a:p>
        </p:txBody>
      </p:sp>
    </p:spTree>
    <p:extLst>
      <p:ext uri="{BB962C8B-B14F-4D97-AF65-F5344CB8AC3E}">
        <p14:creationId xmlns:p14="http://schemas.microsoft.com/office/powerpoint/2010/main" val="107987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0B9730B-A60F-0A6B-E63A-8E017FAC3E33}"/>
              </a:ext>
            </a:extLst>
          </p:cNvPr>
          <p:cNvSpPr>
            <a:spLocks noGrp="1"/>
          </p:cNvSpPr>
          <p:nvPr>
            <p:ph type="subTitle" idx="1"/>
          </p:nvPr>
        </p:nvSpPr>
        <p:spPr/>
        <p:txBody>
          <a:bodyPr>
            <a:normAutofit fontScale="92500" lnSpcReduction="20000"/>
          </a:bodyPr>
          <a:lstStyle/>
          <a:p>
            <a:r>
              <a:rPr lang="en-US" dirty="0"/>
              <a:t>Overview of Programs</a:t>
            </a:r>
          </a:p>
        </p:txBody>
      </p:sp>
      <p:graphicFrame>
        <p:nvGraphicFramePr>
          <p:cNvPr id="7" name="Diagram 26">
            <a:extLst>
              <a:ext uri="{FF2B5EF4-FFF2-40B4-BE49-F238E27FC236}">
                <a16:creationId xmlns:a16="http://schemas.microsoft.com/office/drawing/2014/main" id="{B525823E-F0B1-2250-195A-E795CE9C0AD3}"/>
              </a:ext>
            </a:extLst>
          </p:cNvPr>
          <p:cNvGraphicFramePr/>
          <p:nvPr>
            <p:extLst>
              <p:ext uri="{D42A27DB-BD31-4B8C-83A1-F6EECF244321}">
                <p14:modId xmlns:p14="http://schemas.microsoft.com/office/powerpoint/2010/main" val="2967436678"/>
              </p:ext>
            </p:extLst>
          </p:nvPr>
        </p:nvGraphicFramePr>
        <p:xfrm>
          <a:off x="490289" y="457199"/>
          <a:ext cx="11211421" cy="5071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12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ACE8AC6-8A5C-035B-0959-698DDC13C5EE}"/>
              </a:ext>
            </a:extLst>
          </p:cNvPr>
          <p:cNvSpPr>
            <a:spLocks noGrp="1"/>
          </p:cNvSpPr>
          <p:nvPr>
            <p:ph type="subTitle" idx="1"/>
          </p:nvPr>
        </p:nvSpPr>
        <p:spPr>
          <a:xfrm>
            <a:off x="1524000" y="1288740"/>
            <a:ext cx="9144000" cy="356616"/>
          </a:xfrm>
        </p:spPr>
        <p:txBody>
          <a:bodyPr vert="horz" lIns="91440" tIns="45720" rIns="91440" bIns="45720" rtlCol="0" anchor="t">
            <a:normAutofit fontScale="92500" lnSpcReduction="20000"/>
          </a:bodyPr>
          <a:lstStyle/>
          <a:p>
            <a:r>
              <a:rPr lang="en-US" b="1">
                <a:solidFill>
                  <a:schemeClr val="accent5"/>
                </a:solidFill>
                <a:cs typeface="Calibri"/>
              </a:rPr>
              <a:t>How do we define food insecurity?</a:t>
            </a:r>
          </a:p>
        </p:txBody>
      </p:sp>
      <p:sp>
        <p:nvSpPr>
          <p:cNvPr id="4" name="Title 3">
            <a:extLst>
              <a:ext uri="{FF2B5EF4-FFF2-40B4-BE49-F238E27FC236}">
                <a16:creationId xmlns:a16="http://schemas.microsoft.com/office/drawing/2014/main" id="{A67EB7B2-F099-4E73-3302-4F9EE9A10759}"/>
              </a:ext>
            </a:extLst>
          </p:cNvPr>
          <p:cNvSpPr>
            <a:spLocks noGrp="1"/>
          </p:cNvSpPr>
          <p:nvPr>
            <p:ph type="title"/>
          </p:nvPr>
        </p:nvSpPr>
        <p:spPr>
          <a:xfrm>
            <a:off x="838200" y="653627"/>
            <a:ext cx="10515600" cy="640080"/>
          </a:xfrm>
        </p:spPr>
        <p:txBody>
          <a:bodyPr>
            <a:normAutofit/>
          </a:bodyPr>
          <a:lstStyle/>
          <a:p>
            <a:r>
              <a:rPr lang="en-US" sz="3600">
                <a:solidFill>
                  <a:srgbClr val="1D6FA9"/>
                </a:solidFill>
                <a:latin typeface="Calibri"/>
                <a:cs typeface="Calibri Light"/>
              </a:rPr>
              <a:t>Food Insecurity and Food Bank Use in Durham</a:t>
            </a:r>
            <a:endParaRPr lang="en-US" sz="3600">
              <a:solidFill>
                <a:srgbClr val="1D6FA9"/>
              </a:solidFill>
              <a:latin typeface="Calibri"/>
              <a:cs typeface="Calibri"/>
            </a:endParaRPr>
          </a:p>
        </p:txBody>
      </p:sp>
      <p:sp>
        <p:nvSpPr>
          <p:cNvPr id="3" name="TextBox 2">
            <a:extLst>
              <a:ext uri="{FF2B5EF4-FFF2-40B4-BE49-F238E27FC236}">
                <a16:creationId xmlns:a16="http://schemas.microsoft.com/office/drawing/2014/main" id="{B7C789CA-3289-7D20-1368-A43C9C3B1CDD}"/>
              </a:ext>
            </a:extLst>
          </p:cNvPr>
          <p:cNvSpPr txBox="1"/>
          <p:nvPr/>
        </p:nvSpPr>
        <p:spPr>
          <a:xfrm>
            <a:off x="836789" y="3299178"/>
            <a:ext cx="10518422" cy="707886"/>
          </a:xfrm>
          <a:prstGeom prst="rect">
            <a:avLst/>
          </a:prstGeom>
          <a:noFill/>
          <a:ln w="28575">
            <a:solidFill>
              <a:schemeClr val="accent5"/>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cs typeface="Calibri"/>
              </a:rPr>
              <a:t>SCOPE</a:t>
            </a:r>
            <a:r>
              <a:rPr lang="en-US" sz="2000">
                <a:cs typeface="Calibri"/>
              </a:rPr>
              <a:t>: food insecurity is the inadequate or insecure access to </a:t>
            </a:r>
            <a:r>
              <a:rPr lang="en-US" sz="2000">
                <a:solidFill>
                  <a:schemeClr val="accent4"/>
                </a:solidFill>
                <a:cs typeface="Calibri"/>
              </a:rPr>
              <a:t>healthy</a:t>
            </a:r>
            <a:r>
              <a:rPr lang="en-US" sz="2000">
                <a:cs typeface="Calibri"/>
              </a:rPr>
              <a:t>, </a:t>
            </a:r>
            <a:r>
              <a:rPr lang="en-US" sz="2000">
                <a:solidFill>
                  <a:schemeClr val="accent4"/>
                </a:solidFill>
                <a:cs typeface="Calibri"/>
              </a:rPr>
              <a:t>nutritious</a:t>
            </a:r>
            <a:r>
              <a:rPr lang="en-US" sz="2000">
                <a:cs typeface="Calibri"/>
              </a:rPr>
              <a:t> and/or </a:t>
            </a:r>
            <a:r>
              <a:rPr lang="en-US" sz="2000">
                <a:solidFill>
                  <a:schemeClr val="accent4"/>
                </a:solidFill>
                <a:cs typeface="Calibri"/>
              </a:rPr>
              <a:t>appropriate</a:t>
            </a:r>
            <a:r>
              <a:rPr lang="en-US" sz="2000">
                <a:cs typeface="Calibri"/>
              </a:rPr>
              <a:t> food. </a:t>
            </a:r>
          </a:p>
        </p:txBody>
      </p:sp>
      <p:sp>
        <p:nvSpPr>
          <p:cNvPr id="5" name="TextBox 4">
            <a:extLst>
              <a:ext uri="{FF2B5EF4-FFF2-40B4-BE49-F238E27FC236}">
                <a16:creationId xmlns:a16="http://schemas.microsoft.com/office/drawing/2014/main" id="{FDB057A7-8E87-CD7B-4E34-BF1DC1B22402}"/>
              </a:ext>
            </a:extLst>
          </p:cNvPr>
          <p:cNvSpPr txBox="1"/>
          <p:nvPr/>
        </p:nvSpPr>
        <p:spPr>
          <a:xfrm>
            <a:off x="836788" y="1824565"/>
            <a:ext cx="10518422"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000000"/>
                </a:solidFill>
                <a:ea typeface="+mn-lt"/>
                <a:cs typeface="+mn-lt"/>
              </a:rPr>
              <a:t>PROOF – University of Toronto Research Unit</a:t>
            </a:r>
            <a:r>
              <a:rPr lang="en-US" sz="2000">
                <a:solidFill>
                  <a:srgbClr val="000000"/>
                </a:solidFill>
                <a:cs typeface="Segoe UI"/>
              </a:rPr>
              <a:t> defines food insecurity as the inadequate or insecure access to food due to financial constraints (1).</a:t>
            </a:r>
            <a:r>
              <a:rPr lang="en-US" sz="2000">
                <a:cs typeface="Segoe UI"/>
              </a:rPr>
              <a:t> ​</a:t>
            </a:r>
          </a:p>
        </p:txBody>
      </p:sp>
      <p:sp>
        <p:nvSpPr>
          <p:cNvPr id="6" name="TextBox 5">
            <a:extLst>
              <a:ext uri="{FF2B5EF4-FFF2-40B4-BE49-F238E27FC236}">
                <a16:creationId xmlns:a16="http://schemas.microsoft.com/office/drawing/2014/main" id="{CB96CD48-4FFD-E383-354F-B999037A8979}"/>
              </a:ext>
            </a:extLst>
          </p:cNvPr>
          <p:cNvSpPr txBox="1"/>
          <p:nvPr/>
        </p:nvSpPr>
        <p:spPr>
          <a:xfrm>
            <a:off x="839611" y="5954889"/>
            <a:ext cx="47610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(1) </a:t>
            </a:r>
            <a:r>
              <a:rPr lang="en-US">
                <a:ea typeface="+mn-lt"/>
                <a:cs typeface="+mn-lt"/>
              </a:rPr>
              <a:t>https://proof.utoronto.ca/food-insecurity/</a:t>
            </a:r>
          </a:p>
        </p:txBody>
      </p:sp>
      <p:sp>
        <p:nvSpPr>
          <p:cNvPr id="7" name="TextBox 6">
            <a:extLst>
              <a:ext uri="{FF2B5EF4-FFF2-40B4-BE49-F238E27FC236}">
                <a16:creationId xmlns:a16="http://schemas.microsoft.com/office/drawing/2014/main" id="{2EDD6FEC-482B-AFF1-8234-46C7D56D4E56}"/>
              </a:ext>
            </a:extLst>
          </p:cNvPr>
          <p:cNvSpPr txBox="1"/>
          <p:nvPr/>
        </p:nvSpPr>
        <p:spPr>
          <a:xfrm>
            <a:off x="836789" y="2713567"/>
            <a:ext cx="1051842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This definition is constrained in scope and explanation​</a:t>
            </a:r>
            <a:endParaRPr lang="en-US" sz="2000" b="1">
              <a:cs typeface="Calibri"/>
            </a:endParaRPr>
          </a:p>
        </p:txBody>
      </p:sp>
      <p:sp>
        <p:nvSpPr>
          <p:cNvPr id="9" name="TextBox 8">
            <a:extLst>
              <a:ext uri="{FF2B5EF4-FFF2-40B4-BE49-F238E27FC236}">
                <a16:creationId xmlns:a16="http://schemas.microsoft.com/office/drawing/2014/main" id="{401DDF4F-97BA-1097-B94B-3073DEEAA261}"/>
              </a:ext>
            </a:extLst>
          </p:cNvPr>
          <p:cNvSpPr txBox="1"/>
          <p:nvPr/>
        </p:nvSpPr>
        <p:spPr>
          <a:xfrm>
            <a:off x="836789" y="4202289"/>
            <a:ext cx="10518422" cy="1015663"/>
          </a:xfrm>
          <a:prstGeom prst="rect">
            <a:avLst/>
          </a:prstGeom>
          <a:noFill/>
          <a:ln w="28575">
            <a:solidFill>
              <a:schemeClr val="accent5"/>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cs typeface="Calibri"/>
              </a:rPr>
              <a:t>EXPLANATION</a:t>
            </a:r>
            <a:r>
              <a:rPr lang="en-US" sz="2000">
                <a:cs typeface="Calibri"/>
              </a:rPr>
              <a:t>: food insecurity is the result of </a:t>
            </a:r>
            <a:r>
              <a:rPr lang="en-US" sz="2000">
                <a:solidFill>
                  <a:schemeClr val="accent4"/>
                </a:solidFill>
                <a:cs typeface="Calibri"/>
              </a:rPr>
              <a:t>market forces that have commodified food</a:t>
            </a:r>
            <a:r>
              <a:rPr lang="en-US" sz="2000">
                <a:cs typeface="Calibri"/>
              </a:rPr>
              <a:t>, </a:t>
            </a:r>
            <a:r>
              <a:rPr lang="en-US" sz="2000">
                <a:solidFill>
                  <a:schemeClr val="accent4"/>
                </a:solidFill>
                <a:cs typeface="Calibri"/>
              </a:rPr>
              <a:t>leading to a lack of physical or economic access to food due to diverse and intersecting conditions</a:t>
            </a:r>
            <a:r>
              <a:rPr lang="en-US" sz="2000">
                <a:cs typeface="Calibri"/>
              </a:rPr>
              <a:t>, such as financial constraints, geography, and systemic discrimination and exclusion. </a:t>
            </a:r>
          </a:p>
        </p:txBody>
      </p:sp>
    </p:spTree>
    <p:extLst>
      <p:ext uri="{BB962C8B-B14F-4D97-AF65-F5344CB8AC3E}">
        <p14:creationId xmlns:p14="http://schemas.microsoft.com/office/powerpoint/2010/main" val="102089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ACE8AC6-8A5C-035B-0959-698DDC13C5EE}"/>
              </a:ext>
            </a:extLst>
          </p:cNvPr>
          <p:cNvSpPr>
            <a:spLocks noGrp="1"/>
          </p:cNvSpPr>
          <p:nvPr>
            <p:ph type="subTitle" idx="1"/>
          </p:nvPr>
        </p:nvSpPr>
        <p:spPr>
          <a:xfrm>
            <a:off x="1524000" y="1288740"/>
            <a:ext cx="9144000" cy="356616"/>
          </a:xfrm>
        </p:spPr>
        <p:txBody>
          <a:bodyPr vert="horz" lIns="91440" tIns="45720" rIns="91440" bIns="45720" rtlCol="0" anchor="t">
            <a:normAutofit fontScale="92500" lnSpcReduction="20000"/>
          </a:bodyPr>
          <a:lstStyle/>
          <a:p>
            <a:r>
              <a:rPr lang="en-US" b="1">
                <a:solidFill>
                  <a:schemeClr val="accent5"/>
                </a:solidFill>
                <a:cs typeface="Calibri"/>
              </a:rPr>
              <a:t>food insecurity in </a:t>
            </a:r>
            <a:r>
              <a:rPr lang="en-US" b="1" err="1">
                <a:solidFill>
                  <a:schemeClr val="accent5"/>
                </a:solidFill>
                <a:cs typeface="Calibri"/>
              </a:rPr>
              <a:t>durham</a:t>
            </a:r>
          </a:p>
        </p:txBody>
      </p:sp>
      <p:sp>
        <p:nvSpPr>
          <p:cNvPr id="4" name="Title 3">
            <a:extLst>
              <a:ext uri="{FF2B5EF4-FFF2-40B4-BE49-F238E27FC236}">
                <a16:creationId xmlns:a16="http://schemas.microsoft.com/office/drawing/2014/main" id="{A67EB7B2-F099-4E73-3302-4F9EE9A10759}"/>
              </a:ext>
            </a:extLst>
          </p:cNvPr>
          <p:cNvSpPr>
            <a:spLocks noGrp="1"/>
          </p:cNvSpPr>
          <p:nvPr>
            <p:ph type="title"/>
          </p:nvPr>
        </p:nvSpPr>
        <p:spPr>
          <a:xfrm>
            <a:off x="838200" y="653627"/>
            <a:ext cx="10515600" cy="640080"/>
          </a:xfrm>
        </p:spPr>
        <p:txBody>
          <a:bodyPr>
            <a:normAutofit/>
          </a:bodyPr>
          <a:lstStyle/>
          <a:p>
            <a:r>
              <a:rPr lang="en-US" sz="3600">
                <a:solidFill>
                  <a:srgbClr val="1D6FA9"/>
                </a:solidFill>
                <a:latin typeface="Calibri"/>
                <a:cs typeface="Calibri Light"/>
              </a:rPr>
              <a:t>Food Insecurity and Food Bank Use in Durham</a:t>
            </a:r>
            <a:endParaRPr lang="en-US" sz="3600">
              <a:solidFill>
                <a:srgbClr val="1D6FA9"/>
              </a:solidFill>
              <a:latin typeface="Calibri"/>
              <a:cs typeface="Calibri"/>
            </a:endParaRPr>
          </a:p>
        </p:txBody>
      </p:sp>
      <p:sp>
        <p:nvSpPr>
          <p:cNvPr id="5" name="TextBox 4">
            <a:extLst>
              <a:ext uri="{FF2B5EF4-FFF2-40B4-BE49-F238E27FC236}">
                <a16:creationId xmlns:a16="http://schemas.microsoft.com/office/drawing/2014/main" id="{FDB057A7-8E87-CD7B-4E34-BF1DC1B22402}"/>
              </a:ext>
            </a:extLst>
          </p:cNvPr>
          <p:cNvSpPr txBox="1"/>
          <p:nvPr/>
        </p:nvSpPr>
        <p:spPr>
          <a:xfrm>
            <a:off x="836788" y="1641121"/>
            <a:ext cx="10518422" cy="40011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0000"/>
                </a:solidFill>
                <a:cs typeface="Segoe UI"/>
              </a:rPr>
              <a:t>14% of residents (approx. 94,462 individuals) report being food insecure in Durham. (2) </a:t>
            </a:r>
          </a:p>
        </p:txBody>
      </p:sp>
      <p:sp>
        <p:nvSpPr>
          <p:cNvPr id="6" name="TextBox 5">
            <a:extLst>
              <a:ext uri="{FF2B5EF4-FFF2-40B4-BE49-F238E27FC236}">
                <a16:creationId xmlns:a16="http://schemas.microsoft.com/office/drawing/2014/main" id="{CB96CD48-4FFD-E383-354F-B999037A8979}"/>
              </a:ext>
            </a:extLst>
          </p:cNvPr>
          <p:cNvSpPr txBox="1"/>
          <p:nvPr/>
        </p:nvSpPr>
        <p:spPr>
          <a:xfrm>
            <a:off x="839611" y="5954889"/>
            <a:ext cx="1067364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Calibri"/>
              </a:rPr>
              <a:t>(2) </a:t>
            </a:r>
            <a:r>
              <a:rPr lang="en-US" sz="1600">
                <a:ea typeface="+mn-lt"/>
                <a:cs typeface="+mn-lt"/>
              </a:rPr>
              <a:t>https://www.durham.ca/en/health-and-wellness/resources/Documents/HealthyLiving/PriceOfEatingWellInDurham.pdf</a:t>
            </a:r>
            <a:endParaRPr lang="en-US" sz="1600">
              <a:cs typeface="Calibri"/>
            </a:endParaRPr>
          </a:p>
        </p:txBody>
      </p:sp>
      <p:graphicFrame>
        <p:nvGraphicFramePr>
          <p:cNvPr id="10" name="Diagram 10">
            <a:extLst>
              <a:ext uri="{FF2B5EF4-FFF2-40B4-BE49-F238E27FC236}">
                <a16:creationId xmlns:a16="http://schemas.microsoft.com/office/drawing/2014/main" id="{84032438-4A46-C720-5261-6F6CD68176DA}"/>
              </a:ext>
            </a:extLst>
          </p:cNvPr>
          <p:cNvGraphicFramePr/>
          <p:nvPr>
            <p:extLst>
              <p:ext uri="{D42A27DB-BD31-4B8C-83A1-F6EECF244321}">
                <p14:modId xmlns:p14="http://schemas.microsoft.com/office/powerpoint/2010/main" val="2334634453"/>
              </p:ext>
            </p:extLst>
          </p:nvPr>
        </p:nvGraphicFramePr>
        <p:xfrm>
          <a:off x="839611" y="2192866"/>
          <a:ext cx="7323666"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890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2" name="Picture 2" descr="A picture containing text&#10;&#10;Description automatically generated">
            <a:extLst>
              <a:ext uri="{FF2B5EF4-FFF2-40B4-BE49-F238E27FC236}">
                <a16:creationId xmlns:a16="http://schemas.microsoft.com/office/drawing/2014/main" id="{1669A948-C1D8-A36D-1333-8E3C0EE410A6}"/>
              </a:ext>
            </a:extLst>
          </p:cNvPr>
          <p:cNvPicPr>
            <a:picLocks noChangeAspect="1"/>
          </p:cNvPicPr>
          <p:nvPr/>
        </p:nvPicPr>
        <p:blipFill>
          <a:blip r:embed="rId2"/>
          <a:stretch>
            <a:fillRect/>
          </a:stretch>
        </p:blipFill>
        <p:spPr>
          <a:xfrm>
            <a:off x="1046824" y="576072"/>
            <a:ext cx="3871912" cy="5715000"/>
          </a:xfrm>
          <a:prstGeom prst="rect">
            <a:avLst/>
          </a:prstGeom>
        </p:spPr>
      </p:pic>
      <p:cxnSp>
        <p:nvCxnSpPr>
          <p:cNvPr id="6" name="Straight Connector 9">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588B09E-00FE-CD59-061F-B638512CDD5F}"/>
              </a:ext>
            </a:extLst>
          </p:cNvPr>
          <p:cNvSpPr>
            <a:spLocks noGrp="1"/>
          </p:cNvSpPr>
          <p:nvPr/>
        </p:nvSpPr>
        <p:spPr>
          <a:xfrm>
            <a:off x="6447526" y="1419036"/>
            <a:ext cx="4892040" cy="4015932"/>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kern="1200" cap="none" spc="0" baseline="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400" kern="1200" spc="0" baseline="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000" kern="1200" spc="0" baseline="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800" kern="1200" spc="0" baseline="0">
                <a:solidFill>
                  <a:schemeClr val="tx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spc="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pc="0"/>
              <a:t>The hunger report provides a summary of the data gathered by Feed the Need in Durham’s service network through Link2Feed client intake system.</a:t>
            </a:r>
            <a:r>
              <a:rPr lang="en-US"/>
              <a:t> </a:t>
            </a:r>
          </a:p>
          <a:p>
            <a:pPr marL="114300" indent="-228600">
              <a:lnSpc>
                <a:spcPct val="90000"/>
              </a:lnSpc>
              <a:buFont typeface="Arial" panose="020B0604020202020204" pitchFamily="34" charset="0"/>
              <a:buChar char="•"/>
            </a:pPr>
            <a:endParaRPr lang="en-US"/>
          </a:p>
          <a:p>
            <a:pPr>
              <a:lnSpc>
                <a:spcPct val="90000"/>
              </a:lnSpc>
            </a:pPr>
            <a:r>
              <a:rPr lang="en-US" spc="0"/>
              <a:t>This data, collected between April 1</a:t>
            </a:r>
            <a:r>
              <a:rPr lang="en-US" spc="0" baseline="30000"/>
              <a:t>st</a:t>
            </a:r>
            <a:r>
              <a:rPr lang="en-US" spc="0"/>
              <a:t>, 2021 through to March 31</a:t>
            </a:r>
            <a:r>
              <a:rPr lang="en-US" spc="0" baseline="30000"/>
              <a:t>st</a:t>
            </a:r>
            <a:r>
              <a:rPr lang="en-US" spc="0"/>
              <a:t>, 2022, provides a picture of the use of food security programs in the community.</a:t>
            </a:r>
            <a:r>
              <a:rPr lang="en-US"/>
              <a:t> </a:t>
            </a:r>
            <a:endParaRPr lang="en-US" spc="0">
              <a:cs typeface="Calibri" panose="020F0502020204030204"/>
            </a:endParaRPr>
          </a:p>
          <a:p>
            <a:pPr>
              <a:lnSpc>
                <a:spcPct val="90000"/>
              </a:lnSpc>
            </a:pPr>
            <a:endParaRPr lang="en-US"/>
          </a:p>
          <a:p>
            <a:pPr>
              <a:lnSpc>
                <a:spcPct val="90000"/>
              </a:lnSpc>
            </a:pPr>
            <a:r>
              <a:rPr lang="en-US"/>
              <a:t>Launched in conjunction with Feed Ontario’s 2022 Hunger Report </a:t>
            </a:r>
            <a:endParaRPr lang="en-US" spc="0">
              <a:cs typeface="Calibri" panose="020F0502020204030204"/>
            </a:endParaRPr>
          </a:p>
        </p:txBody>
      </p:sp>
    </p:spTree>
    <p:extLst>
      <p:ext uri="{BB962C8B-B14F-4D97-AF65-F5344CB8AC3E}">
        <p14:creationId xmlns:p14="http://schemas.microsoft.com/office/powerpoint/2010/main" val="20899374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B5752E9D815E4DBB2292189D1AF83D" ma:contentTypeVersion="16" ma:contentTypeDescription="Create a new document." ma:contentTypeScope="" ma:versionID="c94de52b4bbb7c95cc11bf02c0135791">
  <xsd:schema xmlns:xsd="http://www.w3.org/2001/XMLSchema" xmlns:xs="http://www.w3.org/2001/XMLSchema" xmlns:p="http://schemas.microsoft.com/office/2006/metadata/properties" xmlns:ns2="3f57ceb1-86d8-4793-a9eb-53b81689b120" xmlns:ns3="b16014c6-2c61-434a-8600-3486209f41c4" targetNamespace="http://schemas.microsoft.com/office/2006/metadata/properties" ma:root="true" ma:fieldsID="768630be0d3b78fffeaad3a5518506f6" ns2:_="" ns3:_="">
    <xsd:import namespace="3f57ceb1-86d8-4793-a9eb-53b81689b120"/>
    <xsd:import namespace="b16014c6-2c61-434a-8600-3486209f41c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57ceb1-86d8-4793-a9eb-53b81689b1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e8b6984-36e5-4d2f-84c2-19d41f4094f6}" ma:internalName="TaxCatchAll" ma:showField="CatchAllData" ma:web="3f57ceb1-86d8-4793-a9eb-53b81689b1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16014c6-2c61-434a-8600-3486209f41c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3f3151c-940e-42a9-8fb9-66bd9178a8b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f57ceb1-86d8-4793-a9eb-53b81689b120" xsi:nil="true"/>
    <MediaServiceKeyPoints xmlns="b16014c6-2c61-434a-8600-3486209f41c4" xsi:nil="true"/>
    <lcf76f155ced4ddcb4097134ff3c332f xmlns="b16014c6-2c61-434a-8600-3486209f41c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B52DA1-498F-4569-90F2-9CF8A7837158}"/>
</file>

<file path=customXml/itemProps2.xml><?xml version="1.0" encoding="utf-8"?>
<ds:datastoreItem xmlns:ds="http://schemas.openxmlformats.org/officeDocument/2006/customXml" ds:itemID="{99746342-5E84-430E-9251-61001F208E7A}">
  <ds:schemaRefs>
    <ds:schemaRef ds:uri="http://purl.org/dc/elements/1.1/"/>
    <ds:schemaRef ds:uri="http://schemas.microsoft.com/office/2006/documentManagement/types"/>
    <ds:schemaRef ds:uri="71af3243-3dd4-4a8d-8c0d-dd76da1f02a5"/>
    <ds:schemaRef ds:uri="http://schemas.microsoft.com/office/infopath/2007/PartnerControls"/>
    <ds:schemaRef ds:uri="16c05727-aa75-4e4a-9b5f-8a80a1165891"/>
    <ds:schemaRef ds:uri="http://schemas.openxmlformats.org/package/2006/metadata/core-properties"/>
    <ds:schemaRef ds:uri="http://purl.org/dc/terms/"/>
    <ds:schemaRef ds:uri="230e9df3-be65-4c73-a93b-d1236ebd677e"/>
    <ds:schemaRef ds:uri="http://schemas.microsoft.com/sharepoint/v3"/>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E8B3377-22F1-4153-96F0-CC2E4BE41C57}">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10029</TotalTime>
  <Words>1632</Words>
  <Application>Microsoft Macintosh PowerPoint</Application>
  <PresentationFormat>Widescreen</PresentationFormat>
  <Paragraphs>167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Daytona</vt:lpstr>
      <vt:lpstr>Posterama</vt:lpstr>
      <vt:lpstr>Tw Cen MT</vt:lpstr>
      <vt:lpstr>Office Theme</vt:lpstr>
      <vt:lpstr>Food Insecurity in Durham</vt:lpstr>
      <vt:lpstr>Overview</vt:lpstr>
      <vt:lpstr>Community Food Distribution</vt:lpstr>
      <vt:lpstr>PowerPoint Presentation</vt:lpstr>
      <vt:lpstr>Overview of Feed the Need in Durham</vt:lpstr>
      <vt:lpstr>PowerPoint Presentation</vt:lpstr>
      <vt:lpstr>Food Insecurity and Food Bank Use in Durham</vt:lpstr>
      <vt:lpstr>Food Insecurity and Food Bank Use in Durham</vt:lpstr>
      <vt:lpstr>PowerPoint Presentation</vt:lpstr>
      <vt:lpstr>PowerPoint Presentation</vt:lpstr>
      <vt:lpstr>PowerPoint Presentation</vt:lpstr>
      <vt:lpstr>PowerPoint Presentation</vt:lpstr>
      <vt:lpstr>PowerPoint Presentation</vt:lpstr>
      <vt:lpstr>PowerPoint Presentation</vt:lpstr>
      <vt:lpstr>The Market </vt:lpstr>
      <vt:lpstr>The Market </vt:lpstr>
      <vt:lpstr>PowerPoint Presentation</vt:lpstr>
      <vt:lpstr>Questions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Insecurity  in the Durham Region </dc:title>
  <dc:creator>Ariela Kong</dc:creator>
  <cp:lastModifiedBy>Ben Earle</cp:lastModifiedBy>
  <cp:revision>6</cp:revision>
  <dcterms:created xsi:type="dcterms:W3CDTF">2023-02-27T14:48:14Z</dcterms:created>
  <dcterms:modified xsi:type="dcterms:W3CDTF">2023-06-23T14:07:45Z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0x01010090B5752E9D815E4DBB2292189D1AF83D</vt:lpwstr>
  </property>
</Properties>
</file>